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sldIdLst>
    <p:sldId id="256" r:id="rId2"/>
    <p:sldId id="275" r:id="rId3"/>
    <p:sldId id="278" r:id="rId4"/>
    <p:sldId id="261" r:id="rId5"/>
    <p:sldId id="268" r:id="rId6"/>
    <p:sldId id="269" r:id="rId7"/>
    <p:sldId id="276" r:id="rId8"/>
    <p:sldId id="273" r:id="rId9"/>
    <p:sldId id="283" r:id="rId10"/>
    <p:sldId id="279" r:id="rId11"/>
    <p:sldId id="280" r:id="rId12"/>
    <p:sldId id="282" r:id="rId13"/>
    <p:sldId id="288" r:id="rId14"/>
    <p:sldId id="291" r:id="rId15"/>
    <p:sldId id="284" r:id="rId16"/>
    <p:sldId id="289" r:id="rId17"/>
    <p:sldId id="286" r:id="rId18"/>
    <p:sldId id="287" r:id="rId19"/>
    <p:sldId id="293" r:id="rId20"/>
    <p:sldId id="294" r:id="rId21"/>
    <p:sldId id="285" r:id="rId22"/>
    <p:sldId id="290" r:id="rId23"/>
    <p:sldId id="259" r:id="rId24"/>
    <p:sldId id="295" r:id="rId25"/>
    <p:sldId id="298"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D44"/>
    <a:srgbClr val="990099"/>
    <a:srgbClr val="D3A90F"/>
    <a:srgbClr val="003F4C"/>
    <a:srgbClr val="1D3A00"/>
    <a:srgbClr val="5EEC3C"/>
    <a:srgbClr val="CC0099"/>
    <a:srgbClr val="FE9202"/>
    <a:srgbClr val="007033"/>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7" autoAdjust="0"/>
    <p:restoredTop sz="89254" autoAdjust="0"/>
  </p:normalViewPr>
  <p:slideViewPr>
    <p:cSldViewPr>
      <p:cViewPr>
        <p:scale>
          <a:sx n="125" d="100"/>
          <a:sy n="125" d="100"/>
        </p:scale>
        <p:origin x="691" y="-27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era of computer and Artificial Intelligence most of the AI tools base on Neural Networks so as Statistician to survive in this competitive world we must familiar with the new and advanced technology which is related to our field. That’s why I chose this topic to curiously learn about it more and introduce it to the most upcoming master Statisticians.</a:t>
            </a:r>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3305753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Goal of every machine Learning model is reduce the error. loss and cost function are error functions.</a:t>
            </a:r>
          </a:p>
          <a:p>
            <a:r>
              <a:rPr lang="en-IN" dirty="0"/>
              <a:t>We use both loss and cost error function </a:t>
            </a:r>
            <a:r>
              <a:rPr lang="en-IN" b="0" i="0" dirty="0">
                <a:solidFill>
                  <a:srgbClr val="374151"/>
                </a:solidFill>
                <a:effectLst/>
                <a:latin typeface="Söhne"/>
              </a:rPr>
              <a:t>interchangeably but both terms are different.</a:t>
            </a:r>
            <a:endParaRPr lang="en-IN" dirty="0"/>
          </a:p>
          <a:p>
            <a:r>
              <a:rPr lang="en-IN" dirty="0"/>
              <a:t>Now purpose is how to minimise the cost function. This cost function get reduce in Back propagation.  We will see in next slides</a:t>
            </a:r>
          </a:p>
        </p:txBody>
      </p:sp>
      <p:sp>
        <p:nvSpPr>
          <p:cNvPr id="4" name="Slide Number Placeholder 3"/>
          <p:cNvSpPr>
            <a:spLocks noGrp="1"/>
          </p:cNvSpPr>
          <p:nvPr>
            <p:ph type="sldNum" sz="quarter" idx="5"/>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123591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Raleway" panose="020B0604020202020204" pitchFamily="2" charset="0"/>
              </a:rPr>
              <a:t>  </a:t>
            </a:r>
            <a:r>
              <a:rPr lang="en-GB" sz="1200" b="0" i="0" dirty="0">
                <a:solidFill>
                  <a:srgbClr val="374151"/>
                </a:solidFill>
                <a:effectLst/>
                <a:latin typeface="Söhne"/>
              </a:rPr>
              <a:t>The backpropagation is Algorithm where, the error (or loss) of the model's output is calculated and propagated backwards through the layers of the network, with each layer adjusting its weights based on the error of the previous layer. This process is repeated iteratively until the model's predictions are optimized to minimize the error on the training set.</a:t>
            </a:r>
            <a:endParaRPr lang="en-IN" sz="1200" dirty="0"/>
          </a:p>
          <a:p>
            <a:r>
              <a:rPr lang="en-IN" dirty="0"/>
              <a:t>Let see for Single neuron how weights get update</a:t>
            </a:r>
          </a:p>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434998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Once we get updated values, again forward Propagation will go ahead unless and until the cost function minimize.</a:t>
            </a:r>
          </a:p>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17</a:t>
            </a:fld>
            <a:endParaRPr lang="en-US"/>
          </a:p>
        </p:txBody>
      </p:sp>
    </p:spTree>
    <p:extLst>
      <p:ext uri="{BB962C8B-B14F-4D97-AF65-F5344CB8AC3E}">
        <p14:creationId xmlns:p14="http://schemas.microsoft.com/office/powerpoint/2010/main" val="651777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see what chain rule is. This is structure of neural network of two hidden layer. W111,W112,W113  this are Weights corresponding to the first  input feature , first neuron  of first hidden layer and first neuron of  second hidden layer. similarly O11,O21 and O31 this are output of first neuron  of first hidden layer and first neuron of  second hidden layer and final output layer. Chain rule works for the derivative of the loss function </a:t>
            </a:r>
            <a:r>
              <a:rPr lang="en-IN" dirty="0" err="1"/>
              <a:t>w.r.t.</a:t>
            </a:r>
            <a:r>
              <a:rPr lang="en-IN" dirty="0"/>
              <a:t> old weights with taking consideration of related outputs to that weight. We know the formula of updating the weights so this is formula we have already seen,</a:t>
            </a:r>
          </a:p>
        </p:txBody>
      </p:sp>
      <p:sp>
        <p:nvSpPr>
          <p:cNvPr id="4" name="Slide Number Placeholder 3"/>
          <p:cNvSpPr>
            <a:spLocks noGrp="1"/>
          </p:cNvSpPr>
          <p:nvPr>
            <p:ph type="sldNum" sz="quarter" idx="5"/>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1825415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you can see the all the procedure forward propagation backpropagation, Weights updating procedure  for single neuron.</a:t>
            </a:r>
          </a:p>
        </p:txBody>
      </p:sp>
      <p:sp>
        <p:nvSpPr>
          <p:cNvPr id="4" name="Slide Number Placeholder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1260880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in the last you can see all the procedure for completer neural network model.</a:t>
            </a:r>
          </a:p>
        </p:txBody>
      </p:sp>
      <p:sp>
        <p:nvSpPr>
          <p:cNvPr id="4" name="Slide Number Placeholder 3"/>
          <p:cNvSpPr>
            <a:spLocks noGrp="1"/>
          </p:cNvSpPr>
          <p:nvPr>
            <p:ph type="sldNum" sz="quarter" idx="5"/>
          </p:nvPr>
        </p:nvSpPr>
        <p:spPr/>
        <p:txBody>
          <a:bodyPr/>
          <a:lstStyle/>
          <a:p>
            <a:fld id="{AF533E96-F078-4B3D-A8F4-F1AF21EBC357}" type="slidenum">
              <a:rPr lang="en-US" smtClean="0"/>
              <a:t>22</a:t>
            </a:fld>
            <a:endParaRPr lang="en-US"/>
          </a:p>
        </p:txBody>
      </p:sp>
    </p:spTree>
    <p:extLst>
      <p:ext uri="{BB962C8B-B14F-4D97-AF65-F5344CB8AC3E}">
        <p14:creationId xmlns:p14="http://schemas.microsoft.com/office/powerpoint/2010/main" val="2817848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use Activation Function to Activate Neuron and also Transform linear function to non linear function, to learn more complexity of the data, Normalize the data, its also help while performing backpropagation.(we will see in upcoming  slides. Before lets see some of well know activation functions.</a:t>
            </a:r>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55468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the Sigmoid Activation function which we use already in Logistic Regression to </a:t>
            </a:r>
            <a:r>
              <a:rPr lang="en-GB" dirty="0" err="1"/>
              <a:t>Squeaze</a:t>
            </a:r>
            <a:r>
              <a:rPr lang="en-GB" dirty="0"/>
              <a:t> the output between zero and one.</a:t>
            </a:r>
          </a:p>
          <a:p>
            <a:r>
              <a:rPr lang="en-GB" dirty="0"/>
              <a:t>In case of Classification problem we must use sigmoid function for final output layer.</a:t>
            </a:r>
          </a:p>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405080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ReLU</a:t>
            </a:r>
            <a:r>
              <a:rPr lang="en-IN" dirty="0"/>
              <a:t> function stands for Rectified Linear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When  </a:t>
            </a:r>
            <a:r>
              <a:rPr lang="en-IN" dirty="0" err="1"/>
              <a:t>Relu</a:t>
            </a:r>
            <a:r>
              <a:rPr lang="en-IN" dirty="0"/>
              <a:t> function get used particular </a:t>
            </a:r>
            <a:r>
              <a:rPr lang="en-IN"/>
              <a:t>neuron  activate </a:t>
            </a:r>
            <a:r>
              <a:rPr lang="en-IN" dirty="0"/>
              <a:t>if the output of the </a:t>
            </a:r>
            <a:r>
              <a:rPr lang="en-IN" dirty="0" err="1"/>
              <a:t>Relu</a:t>
            </a:r>
            <a:r>
              <a:rPr lang="en-IN" dirty="0"/>
              <a:t> Function is positive otherwise Neuron not get activated.</a:t>
            </a:r>
          </a:p>
          <a:p>
            <a:r>
              <a:rPr lang="en-GB" dirty="0"/>
              <a:t>In case of Regression problem most of the people try to use </a:t>
            </a:r>
            <a:r>
              <a:rPr lang="en-GB" dirty="0" err="1"/>
              <a:t>Relu</a:t>
            </a:r>
            <a:r>
              <a:rPr lang="en-GB" dirty="0"/>
              <a:t> Activation function in both input and output layer.</a:t>
            </a:r>
          </a:p>
          <a:p>
            <a:r>
              <a:rPr lang="en-GB" b="0" i="0" dirty="0">
                <a:solidFill>
                  <a:srgbClr val="374151"/>
                </a:solidFill>
                <a:effectLst/>
                <a:latin typeface="Söhne"/>
              </a:rPr>
              <a:t>This function outputs 0 for all negative values of z and outputs z for all non-negative values of z. Because the output of the function is not proportional to the input (i.e., it is not a straight line), it is considered non-linear.</a:t>
            </a:r>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891567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 number inside the neuron is call activation.</a:t>
            </a:r>
          </a:p>
          <a:p>
            <a:endParaRPr lang="en-GB" dirty="0"/>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1759569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look like form of linear Regression model  but it not actually because we use activation functions here and we know activation function we used for transform to non linearity.</a:t>
            </a:r>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225420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Raleway" panose="020B0604020202020204" pitchFamily="2" charset="0"/>
              </a:rPr>
              <a:t>1)forward propagation which means that the input data is fed in the forward direction through the network.</a:t>
            </a:r>
          </a:p>
          <a:p>
            <a:r>
              <a:rPr lang="en-GB" b="0" i="0" dirty="0">
                <a:solidFill>
                  <a:srgbClr val="000000"/>
                </a:solidFill>
                <a:effectLst/>
                <a:latin typeface="Raleway" panose="020B0604020202020204" pitchFamily="2" charset="0"/>
              </a:rPr>
              <a:t>3) let understand exact how does mathematics and this formula works actually.</a:t>
            </a:r>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1154291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While understanding the structure of single neuron we saw that to get activation value , algorithm perform  in two steps ,In first step, take weighted sum and add bias to it, In second step apply activation function to get activation value of neuron. In Forward propagation we do the same but for all the  neurons present in hidden layer until we get output.</a:t>
            </a:r>
          </a:p>
        </p:txBody>
      </p:sp>
      <p:sp>
        <p:nvSpPr>
          <p:cNvPr id="4" name="Slide Number Placeholder 3"/>
          <p:cNvSpPr>
            <a:spLocks noGrp="1"/>
          </p:cNvSpPr>
          <p:nvPr>
            <p:ph type="sldNum" sz="quarter" idx="5"/>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4120462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you can see the process of forward Propagation by visualization. See in the first animation We pass the digit image of dimension 28 cross 28 so we have input of feature 28*28=784.  same mathematics work here as we seen in last slides but just difference is ,  here are two hidden layers so for second hidden layer first hidden layer work as input features and perform same mathematics until we get last </a:t>
            </a:r>
            <a:r>
              <a:rPr lang="en-IN" dirty="0" err="1"/>
              <a:t>ouput</a:t>
            </a:r>
            <a:r>
              <a:rPr lang="en-IN" dirty="0"/>
              <a:t>. IN second animation you can see we pass  the same digit image with input feature 784. In first hidden layer neurons get activate to recognize small part of the digit and in second hidden layer neuron get activate to recognize large part of digit and at last in output layer it recognizing the digit.</a:t>
            </a:r>
          </a:p>
        </p:txBody>
      </p:sp>
      <p:sp>
        <p:nvSpPr>
          <p:cNvPr id="4" name="Slide Number Placeholder 3"/>
          <p:cNvSpPr>
            <a:spLocks noGrp="1"/>
          </p:cNvSpPr>
          <p:nvPr>
            <p:ph type="sldNum" sz="quarter" idx="5"/>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2772712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135011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69" y="2877160"/>
            <a:ext cx="8398775" cy="1374345"/>
          </a:xfrm>
        </p:spPr>
        <p:txBody>
          <a:bodyPr>
            <a:normAutofit/>
          </a:bodyPr>
          <a:lstStyle>
            <a:lvl1pPr marL="0" indent="0" algn="l">
              <a:buNone/>
              <a:defRPr sz="2800" b="0" i="0">
                <a:solidFill>
                  <a:srgbClr val="F2CD4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79D16A3E-D23E-46D6-A8E4-FD623DB93BE8}" type="datetime1">
              <a:rPr lang="en-US" smtClean="0"/>
              <a:t>5/30/2023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4FC4C-DFE7-4FA7-8E4A-BCD6C3A41DBD}" type="datetime1">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2C4415-8272-4205-A3A6-6127397FDFE3}" type="datetime1">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177FC-E478-4B7A-9C89-91292CD0CAB4}" type="datetime1">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8246070" cy="610821"/>
          </a:xfrm>
        </p:spPr>
        <p:txBody>
          <a:bodyPr>
            <a:normAutofit/>
          </a:bodyPr>
          <a:lstStyle>
            <a:lvl1pPr algn="l">
              <a:defRPr sz="36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bg2">
                    <a:lumMod val="10000"/>
                  </a:schemeClr>
                </a:solidFill>
              </a:defRPr>
            </a:lvl1pPr>
            <a:lvl2pPr algn="l">
              <a:defRPr>
                <a:solidFill>
                  <a:schemeClr val="bg2">
                    <a:lumMod val="10000"/>
                  </a:schemeClr>
                </a:solidFill>
              </a:defRPr>
            </a:lvl2pPr>
            <a:lvl3pPr algn="l">
              <a:defRPr>
                <a:solidFill>
                  <a:schemeClr val="bg2">
                    <a:lumMod val="10000"/>
                  </a:schemeClr>
                </a:solidFill>
              </a:defRPr>
            </a:lvl3pPr>
            <a:lvl4pPr algn="l">
              <a:defRPr>
                <a:solidFill>
                  <a:schemeClr val="bg2">
                    <a:lumMod val="10000"/>
                  </a:schemeClr>
                </a:solidFill>
              </a:defRPr>
            </a:lvl4pPr>
            <a:lvl5pPr algn="l">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095F68-E3CF-4FB1-9FA1-7BCC8EAE5925}" type="datetime1">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4"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0"/>
            <a:ext cx="6260906" cy="3511061"/>
          </a:xfrm>
        </p:spPr>
        <p:txBody>
          <a:bodyPr/>
          <a:lstStyle>
            <a:lvl1pPr>
              <a:defRPr sz="2800">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618325-51B3-47F0-BB17-8705D44577D5}" type="datetime1">
              <a:rPr lang="en-US" smtClean="0"/>
              <a:t>5/30/2023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8CAE2B-88AF-4115-B78B-613466231BB5}" type="datetime1">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D2A3B8-1359-4656-A74D-C948BE49146D}" type="datetime1">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433880"/>
            <a:ext cx="8093365" cy="610820"/>
          </a:xfrm>
        </p:spPr>
        <p:txBody>
          <a:bodyPr>
            <a:normAutofit/>
          </a:bodyPr>
          <a:lstStyle>
            <a:lvl1pPr algn="l">
              <a:defRPr sz="36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bg2">
                    <a:lumMod val="1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bg2">
                    <a:lumMod val="10000"/>
                  </a:schemeClr>
                </a:solidFill>
              </a:defRPr>
            </a:lvl1pPr>
            <a:lvl2pPr algn="ctr">
              <a:defRPr sz="2000">
                <a:solidFill>
                  <a:schemeClr val="bg2">
                    <a:lumMod val="10000"/>
                  </a:schemeClr>
                </a:solidFill>
              </a:defRPr>
            </a:lvl2pPr>
            <a:lvl3pPr algn="ctr">
              <a:defRPr sz="1800">
                <a:solidFill>
                  <a:schemeClr val="bg2">
                    <a:lumMod val="10000"/>
                  </a:schemeClr>
                </a:solidFill>
              </a:defRPr>
            </a:lvl3pPr>
            <a:lvl4pPr algn="ctr">
              <a:defRPr sz="1600">
                <a:solidFill>
                  <a:schemeClr val="bg2">
                    <a:lumMod val="10000"/>
                  </a:schemeClr>
                </a:solidFill>
              </a:defRPr>
            </a:lvl4pPr>
            <a:lvl5pPr algn="ctr">
              <a:defRPr sz="1600">
                <a:solidFill>
                  <a:schemeClr val="bg2">
                    <a:lumMod val="1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bg2">
                    <a:lumMod val="1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bg2">
                    <a:lumMod val="10000"/>
                  </a:schemeClr>
                </a:solidFill>
              </a:defRPr>
            </a:lvl1pPr>
            <a:lvl2pPr algn="ctr">
              <a:defRPr sz="2000">
                <a:solidFill>
                  <a:schemeClr val="bg2">
                    <a:lumMod val="10000"/>
                  </a:schemeClr>
                </a:solidFill>
              </a:defRPr>
            </a:lvl2pPr>
            <a:lvl3pPr algn="ctr">
              <a:defRPr sz="1800">
                <a:solidFill>
                  <a:schemeClr val="bg2">
                    <a:lumMod val="10000"/>
                  </a:schemeClr>
                </a:solidFill>
              </a:defRPr>
            </a:lvl3pPr>
            <a:lvl4pPr algn="ctr">
              <a:defRPr sz="1600">
                <a:solidFill>
                  <a:schemeClr val="bg2">
                    <a:lumMod val="10000"/>
                  </a:schemeClr>
                </a:solidFill>
              </a:defRPr>
            </a:lvl4pPr>
            <a:lvl5pPr algn="ctr">
              <a:defRPr sz="1600">
                <a:solidFill>
                  <a:schemeClr val="bg2">
                    <a:lumMod val="1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8EC897-5522-43A4-B40F-28E7602C5D05}" type="datetime1">
              <a:rPr lang="en-US" smtClean="0"/>
              <a:t>5/30/2023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151221-0D92-440D-A431-1730A4167BFF}" type="datetime1">
              <a:rPr lang="en-US" smtClean="0"/>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4FD14C-9A13-41DB-8108-D89504CC9EDB}" type="datetime1">
              <a:rPr lang="en-US" smtClean="0"/>
              <a:t>5/30/2023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F07650-349F-45B8-8597-886C35A0C653}" type="datetime1">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36A6901-EB13-4957-AB1B-FA28E2E228EF}" type="datetime1">
              <a:rPr lang="en-US" smtClean="0"/>
              <a:t>5/30/2023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00.png"/><Relationship Id="rId5" Type="http://schemas.openxmlformats.org/officeDocument/2006/relationships/image" Target="../media/image19.pn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22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13.xml"/><Relationship Id="rId16"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6.png"/><Relationship Id="rId4" Type="http://schemas.openxmlformats.org/officeDocument/2006/relationships/image" Target="../media/image20.png"/><Relationship Id="rId9" Type="http://schemas.openxmlformats.org/officeDocument/2006/relationships/image" Target="../media/image27.png"/><Relationship Id="rId1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aircAruvnKk" TargetMode="External"/><Relationship Id="rId2" Type="http://schemas.openxmlformats.org/officeDocument/2006/relationships/hyperlink" Target="https://youtu.be/CqOfi41LfDw" TargetMode="External"/><Relationship Id="rId1" Type="http://schemas.openxmlformats.org/officeDocument/2006/relationships/slideLayout" Target="../slideLayouts/slideLayout3.xml"/><Relationship Id="rId6" Type="http://schemas.openxmlformats.org/officeDocument/2006/relationships/hyperlink" Target="https://www.analyticsvidhya.com/" TargetMode="External"/><Relationship Id="rId5" Type="http://schemas.openxmlformats.org/officeDocument/2006/relationships/hyperlink" Target="https://youtu.be/Mubj_fqiAv8" TargetMode="External"/><Relationship Id="rId4" Type="http://schemas.openxmlformats.org/officeDocument/2006/relationships/hyperlink" Target="https://youtu.be/YFNKnUhm_-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freepngimg.com/png/85354-text-question-blog-questions-logo-any" TargetMode="Externa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creativecommons.org/licenses/by-sa/3.0/" TargetMode="External"/><Relationship Id="rId5" Type="http://schemas.openxmlformats.org/officeDocument/2006/relationships/hyperlink" Target="https://datascience.stackexchange.com/questions/18667/relu-vs-sigmoid-in-mnist-example"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creativecommons.org/licenses/by-nc/3.0/" TargetMode="External"/><Relationship Id="rId4" Type="http://schemas.openxmlformats.org/officeDocument/2006/relationships/hyperlink" Target="https://bryanbrattlof.com/you-me-machines-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1670" y="586586"/>
            <a:ext cx="8246070" cy="2137870"/>
          </a:xfrm>
        </p:spPr>
        <p:txBody>
          <a:bodyPr>
            <a:normAutofit/>
          </a:bodyPr>
          <a:lstStyle/>
          <a:p>
            <a:r>
              <a:rPr lang="en-US" dirty="0">
                <a:latin typeface="Times New Roman" panose="02020603050405020304" pitchFamily="18" charset="0"/>
                <a:cs typeface="Times New Roman" panose="02020603050405020304" pitchFamily="18" charset="0"/>
              </a:rPr>
              <a:t>Introduction To</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Neural Network</a:t>
            </a:r>
          </a:p>
        </p:txBody>
      </p:sp>
      <p:sp>
        <p:nvSpPr>
          <p:cNvPr id="3" name="Subtitle 2"/>
          <p:cNvSpPr>
            <a:spLocks noGrp="1"/>
          </p:cNvSpPr>
          <p:nvPr>
            <p:ph type="subTitle" idx="1"/>
          </p:nvPr>
        </p:nvSpPr>
        <p:spPr>
          <a:xfrm>
            <a:off x="601671" y="2877161"/>
            <a:ext cx="3054100" cy="1221640"/>
          </a:xfrm>
        </p:spPr>
        <p:txBody>
          <a:bodyPr>
            <a:normAutofit fontScale="55000" lnSpcReduction="20000"/>
          </a:bodyPr>
          <a:lstStyle/>
          <a:p>
            <a:r>
              <a:rPr lang="en-US" dirty="0">
                <a:latin typeface="Times New Roman" panose="02020603050405020304" pitchFamily="18" charset="0"/>
                <a:cs typeface="Times New Roman" panose="02020603050405020304" pitchFamily="18" charset="0"/>
              </a:rPr>
              <a:t>Name: Chetan Rajaram Salunke</a:t>
            </a:r>
          </a:p>
          <a:p>
            <a:r>
              <a:rPr lang="en-US" dirty="0">
                <a:latin typeface="Times New Roman" panose="02020603050405020304" pitchFamily="18" charset="0"/>
                <a:cs typeface="Times New Roman" panose="02020603050405020304" pitchFamily="18" charset="0"/>
              </a:rPr>
              <a:t>Roll No. : 2144</a:t>
            </a:r>
          </a:p>
          <a:p>
            <a:r>
              <a:rPr lang="en-US" dirty="0">
                <a:latin typeface="Times New Roman" panose="02020603050405020304" pitchFamily="18" charset="0"/>
                <a:cs typeface="Times New Roman" panose="02020603050405020304" pitchFamily="18" charset="0"/>
              </a:rPr>
              <a:t>M.Sc. Statistics</a:t>
            </a:r>
          </a:p>
          <a:p>
            <a:r>
              <a:rPr lang="en-US" dirty="0">
                <a:latin typeface="Times New Roman" panose="02020603050405020304" pitchFamily="18" charset="0"/>
                <a:cs typeface="Times New Roman" panose="02020603050405020304" pitchFamily="18" charset="0"/>
              </a:rPr>
              <a:t>School Of Mathematical Sciences</a:t>
            </a:r>
          </a:p>
          <a:p>
            <a:endParaRPr lang="en-US" dirty="0"/>
          </a:p>
        </p:txBody>
      </p:sp>
      <p:sp>
        <p:nvSpPr>
          <p:cNvPr id="4" name="Slide Number Placeholder 3">
            <a:extLst>
              <a:ext uri="{FF2B5EF4-FFF2-40B4-BE49-F238E27FC236}">
                <a16:creationId xmlns:a16="http://schemas.microsoft.com/office/drawing/2014/main" id="{0AF369A6-EA42-DEE2-92FF-17E814CDCB59}"/>
              </a:ext>
            </a:extLst>
          </p:cNvPr>
          <p:cNvSpPr>
            <a:spLocks noGrp="1"/>
          </p:cNvSpPr>
          <p:nvPr>
            <p:ph type="sldNum" sz="quarter" idx="12"/>
          </p:nvPr>
        </p:nvSpPr>
        <p:spPr/>
        <p:txBody>
          <a:bodyPr/>
          <a:lstStyle/>
          <a:p>
            <a:fld id="{B82CCC60-E8CD-4174-8B1A-7DF615B22EEF}" type="slidenum">
              <a:rPr lang="en-US" smtClean="0"/>
              <a:pPr/>
              <a:t>1</a:t>
            </a:fld>
            <a:endParaRPr lang="en-US"/>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8F987-40FA-01B9-91EC-88B49F4730C7}"/>
              </a:ext>
            </a:extLst>
          </p:cNvPr>
          <p:cNvSpPr>
            <a:spLocks noGrp="1"/>
          </p:cNvSpPr>
          <p:nvPr>
            <p:ph type="title"/>
          </p:nvPr>
        </p:nvSpPr>
        <p:spPr/>
        <p:txBody>
          <a:bodyPr>
            <a:normAutofit fontScale="90000"/>
          </a:bodyPr>
          <a:lstStyle/>
          <a:p>
            <a:r>
              <a:rPr lang="en-GB" dirty="0"/>
              <a:t>6. Structure of Neural Network</a:t>
            </a:r>
            <a:endParaRPr lang="en-IN" dirty="0"/>
          </a:p>
        </p:txBody>
      </p:sp>
      <p:sp>
        <p:nvSpPr>
          <p:cNvPr id="6" name="Rectangle 5">
            <a:extLst>
              <a:ext uri="{FF2B5EF4-FFF2-40B4-BE49-F238E27FC236}">
                <a16:creationId xmlns:a16="http://schemas.microsoft.com/office/drawing/2014/main" id="{317898C1-0B51-BE89-5C80-B4BD93D7A0CF}"/>
              </a:ext>
            </a:extLst>
          </p:cNvPr>
          <p:cNvSpPr/>
          <p:nvPr/>
        </p:nvSpPr>
        <p:spPr>
          <a:xfrm>
            <a:off x="925015" y="1442529"/>
            <a:ext cx="2290575" cy="458115"/>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IN" dirty="0"/>
              <a:t>Single Layer Neural Networks</a:t>
            </a:r>
          </a:p>
        </p:txBody>
      </p:sp>
      <p:sp>
        <p:nvSpPr>
          <p:cNvPr id="8" name="Rectangle 7">
            <a:extLst>
              <a:ext uri="{FF2B5EF4-FFF2-40B4-BE49-F238E27FC236}">
                <a16:creationId xmlns:a16="http://schemas.microsoft.com/office/drawing/2014/main" id="{6E9BD23A-ED97-FA07-DCCD-C6BBC9484924}"/>
              </a:ext>
            </a:extLst>
          </p:cNvPr>
          <p:cNvSpPr/>
          <p:nvPr/>
        </p:nvSpPr>
        <p:spPr>
          <a:xfrm>
            <a:off x="4877410" y="1289825"/>
            <a:ext cx="3206805" cy="763525"/>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GB" dirty="0"/>
              <a:t>Multiple </a:t>
            </a:r>
            <a:r>
              <a:rPr lang="en-IN" dirty="0"/>
              <a:t>Layer Neural </a:t>
            </a:r>
          </a:p>
          <a:p>
            <a:pPr algn="ctr"/>
            <a:r>
              <a:rPr lang="en-IN" dirty="0"/>
              <a:t>Networks</a:t>
            </a:r>
          </a:p>
        </p:txBody>
      </p:sp>
      <p:pic>
        <p:nvPicPr>
          <p:cNvPr id="5" name="Content Placeholder 4">
            <a:extLst>
              <a:ext uri="{FF2B5EF4-FFF2-40B4-BE49-F238E27FC236}">
                <a16:creationId xmlns:a16="http://schemas.microsoft.com/office/drawing/2014/main" id="{3D0F3136-355D-1BB0-C372-8709400A642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581" y="1950432"/>
            <a:ext cx="3664919" cy="2953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9754CE-6976-E3E5-1075-3B9F7ED64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589" y="2061173"/>
            <a:ext cx="4428445" cy="3082328"/>
          </a:xfrm>
          <a:prstGeom prst="rect">
            <a:avLst/>
          </a:prstGeom>
        </p:spPr>
      </p:pic>
      <p:sp>
        <p:nvSpPr>
          <p:cNvPr id="10" name="Rectangle 9">
            <a:extLst>
              <a:ext uri="{FF2B5EF4-FFF2-40B4-BE49-F238E27FC236}">
                <a16:creationId xmlns:a16="http://schemas.microsoft.com/office/drawing/2014/main" id="{32C8ED6A-77A6-01D5-75E1-C2FEF9F337B5}"/>
              </a:ext>
            </a:extLst>
          </p:cNvPr>
          <p:cNvSpPr/>
          <p:nvPr/>
        </p:nvSpPr>
        <p:spPr>
          <a:xfrm>
            <a:off x="5946345" y="4717822"/>
            <a:ext cx="2443280" cy="32328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t>Reference from ISLR</a:t>
            </a:r>
          </a:p>
        </p:txBody>
      </p:sp>
      <p:sp>
        <p:nvSpPr>
          <p:cNvPr id="3" name="Slide Number Placeholder 2">
            <a:extLst>
              <a:ext uri="{FF2B5EF4-FFF2-40B4-BE49-F238E27FC236}">
                <a16:creationId xmlns:a16="http://schemas.microsoft.com/office/drawing/2014/main" id="{CE262FA0-BF85-255C-F76E-872B943BB58B}"/>
              </a:ext>
            </a:extLst>
          </p:cNvPr>
          <p:cNvSpPr>
            <a:spLocks noGrp="1"/>
          </p:cNvSpPr>
          <p:nvPr>
            <p:ph type="sldNum" sz="quarter" idx="12"/>
          </p:nvPr>
        </p:nvSpPr>
        <p:spPr/>
        <p:txBody>
          <a:bodyPr/>
          <a:lstStyle/>
          <a:p>
            <a:fld id="{B82CCC60-E8CD-4174-8B1A-7DF615B22EEF}" type="slidenum">
              <a:rPr lang="en-US" smtClean="0"/>
              <a:pPr/>
              <a:t>10</a:t>
            </a:fld>
            <a:endParaRPr lang="en-US"/>
          </a:p>
        </p:txBody>
      </p:sp>
    </p:spTree>
    <p:extLst>
      <p:ext uri="{BB962C8B-B14F-4D97-AF65-F5344CB8AC3E}">
        <p14:creationId xmlns:p14="http://schemas.microsoft.com/office/powerpoint/2010/main" val="41091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6042-AA26-FD2B-0E0B-EC6F25CFDCBD}"/>
              </a:ext>
            </a:extLst>
          </p:cNvPr>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7. Neural Network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923098-3364-9E94-0288-A050E4CF64A2}"/>
                  </a:ext>
                </a:extLst>
              </p:cNvPr>
              <p:cNvSpPr>
                <a:spLocks noGrp="1"/>
              </p:cNvSpPr>
              <p:nvPr>
                <p:ph idx="1"/>
              </p:nvPr>
            </p:nvSpPr>
            <p:spPr>
              <a:xfrm>
                <a:off x="448966" y="1350110"/>
                <a:ext cx="8246070" cy="4275740"/>
              </a:xfrm>
            </p:spPr>
            <p:txBody>
              <a:bodyPr>
                <a:normAutofit/>
              </a:bodyPr>
              <a:lstStyle/>
              <a:p>
                <a:r>
                  <a:rPr lang="en-GB" sz="2200" dirty="0">
                    <a:latin typeface="Times New Roman" panose="02020603050405020304" pitchFamily="18" charset="0"/>
                    <a:cs typeface="Times New Roman" panose="02020603050405020304" pitchFamily="18" charset="0"/>
                  </a:rPr>
                  <a:t>The neural network model  has the form</a:t>
                </a:r>
              </a:p>
              <a:p>
                <a14:m>
                  <m:oMath xmlns:m="http://schemas.openxmlformats.org/officeDocument/2006/math">
                    <m:r>
                      <a:rPr lang="en-GB" sz="2200" i="1" dirty="0" smtClean="0">
                        <a:latin typeface="Cambria Math" panose="02040503050406030204" pitchFamily="18" charset="0"/>
                      </a:rPr>
                      <m:t>𝑓</m:t>
                    </m:r>
                    <m:d>
                      <m:dPr>
                        <m:ctrlPr>
                          <a:rPr lang="en-GB" sz="2200" i="1" dirty="0" smtClean="0">
                            <a:solidFill>
                              <a:srgbClr val="836967"/>
                            </a:solidFill>
                            <a:latin typeface="Cambria Math" panose="02040503050406030204" pitchFamily="18" charset="0"/>
                          </a:rPr>
                        </m:ctrlPr>
                      </m:dPr>
                      <m:e>
                        <m:r>
                          <a:rPr lang="en-GB" sz="2200" i="1" dirty="0" smtClean="0">
                            <a:latin typeface="Cambria Math" panose="02040503050406030204" pitchFamily="18" charset="0"/>
                          </a:rPr>
                          <m:t>𝑥</m:t>
                        </m:r>
                      </m:e>
                    </m:d>
                    <m:r>
                      <a:rPr lang="en-GB" sz="2200" i="0" dirty="0" smtClean="0">
                        <a:latin typeface="Cambria Math" panose="02040503050406030204" pitchFamily="18" charset="0"/>
                      </a:rPr>
                      <m:t>=</m:t>
                    </m:r>
                    <m:sSub>
                      <m:sSubPr>
                        <m:ctrlPr>
                          <a:rPr lang="en-GB" sz="2200" i="1" dirty="0" smtClean="0">
                            <a:solidFill>
                              <a:srgbClr val="836967"/>
                            </a:solidFill>
                            <a:latin typeface="Cambria Math" panose="02040503050406030204" pitchFamily="18" charset="0"/>
                          </a:rPr>
                        </m:ctrlPr>
                      </m:sSubPr>
                      <m:e>
                        <m:r>
                          <a:rPr lang="en-GB" sz="2200" i="1" dirty="0" smtClean="0">
                            <a:latin typeface="Cambria Math" panose="02040503050406030204" pitchFamily="18" charset="0"/>
                          </a:rPr>
                          <m:t>𝛽</m:t>
                        </m:r>
                      </m:e>
                      <m:sub>
                        <m:r>
                          <a:rPr lang="en-GB" sz="2200" i="0" dirty="0" smtClean="0">
                            <a:latin typeface="Cambria Math" panose="02040503050406030204" pitchFamily="18" charset="0"/>
                          </a:rPr>
                          <m:t>0</m:t>
                        </m:r>
                      </m:sub>
                    </m:sSub>
                    <m:r>
                      <a:rPr lang="en-GB" sz="2200" i="0" dirty="0" smtClean="0">
                        <a:latin typeface="Cambria Math" panose="02040503050406030204" pitchFamily="18" charset="0"/>
                      </a:rPr>
                      <m:t>+</m:t>
                    </m:r>
                    <m:nary>
                      <m:naryPr>
                        <m:chr m:val="∑"/>
                        <m:limLoc m:val="undOvr"/>
                        <m:grow m:val="on"/>
                        <m:ctrlPr>
                          <a:rPr lang="en-GB" sz="2200" i="1" dirty="0" smtClean="0">
                            <a:latin typeface="Cambria Math" panose="02040503050406030204" pitchFamily="18" charset="0"/>
                          </a:rPr>
                        </m:ctrlPr>
                      </m:naryPr>
                      <m:sub>
                        <m:r>
                          <a:rPr lang="en-GB" sz="2200" i="1" dirty="0" smtClean="0">
                            <a:latin typeface="Cambria Math" panose="02040503050406030204" pitchFamily="18" charset="0"/>
                          </a:rPr>
                          <m:t>𝑘</m:t>
                        </m:r>
                        <m:r>
                          <a:rPr lang="en-GB" sz="2200" i="0" dirty="0" smtClean="0">
                            <a:latin typeface="Cambria Math" panose="02040503050406030204" pitchFamily="18" charset="0"/>
                          </a:rPr>
                          <m:t>=1</m:t>
                        </m:r>
                      </m:sub>
                      <m:sup>
                        <m:r>
                          <a:rPr lang="en-IN" sz="2200" b="0" i="1" dirty="0" smtClean="0">
                            <a:latin typeface="Cambria Math" panose="02040503050406030204" pitchFamily="18" charset="0"/>
                          </a:rPr>
                          <m:t>𝐾</m:t>
                        </m:r>
                      </m:sup>
                      <m:e>
                        <m:sSub>
                          <m:sSubPr>
                            <m:ctrlPr>
                              <a:rPr lang="en-GB" sz="2200" i="1" dirty="0" smtClean="0">
                                <a:solidFill>
                                  <a:srgbClr val="836967"/>
                                </a:solidFill>
                                <a:latin typeface="Cambria Math" panose="02040503050406030204" pitchFamily="18" charset="0"/>
                              </a:rPr>
                            </m:ctrlPr>
                          </m:sSubPr>
                          <m:e>
                            <m:r>
                              <a:rPr lang="en-GB" sz="2200" i="1" dirty="0" smtClean="0">
                                <a:latin typeface="Cambria Math" panose="02040503050406030204" pitchFamily="18" charset="0"/>
                              </a:rPr>
                              <m:t>𝛽</m:t>
                            </m:r>
                          </m:e>
                          <m:sub>
                            <m:r>
                              <a:rPr lang="en-GB" sz="2200" i="1" dirty="0" smtClean="0">
                                <a:latin typeface="Cambria Math" panose="02040503050406030204" pitchFamily="18" charset="0"/>
                              </a:rPr>
                              <m:t>𝑘</m:t>
                            </m:r>
                          </m:sub>
                        </m:sSub>
                        <m:sSub>
                          <m:sSubPr>
                            <m:ctrlPr>
                              <a:rPr lang="en-GB" sz="2200" i="1" dirty="0" smtClean="0">
                                <a:solidFill>
                                  <a:srgbClr val="836967"/>
                                </a:solidFill>
                                <a:latin typeface="Cambria Math" panose="02040503050406030204" pitchFamily="18" charset="0"/>
                              </a:rPr>
                            </m:ctrlPr>
                          </m:sSubPr>
                          <m:e>
                            <m:r>
                              <a:rPr lang="en-GB" sz="2200" i="1" dirty="0" smtClean="0">
                                <a:latin typeface="Cambria Math" panose="02040503050406030204" pitchFamily="18" charset="0"/>
                              </a:rPr>
                              <m:t>h</m:t>
                            </m:r>
                          </m:e>
                          <m:sub>
                            <m:r>
                              <a:rPr lang="en-GB" sz="2200" i="1" dirty="0" smtClean="0">
                                <a:latin typeface="Cambria Math" panose="02040503050406030204" pitchFamily="18" charset="0"/>
                              </a:rPr>
                              <m:t>𝑘</m:t>
                            </m:r>
                          </m:sub>
                        </m:sSub>
                        <m:d>
                          <m:dPr>
                            <m:ctrlPr>
                              <a:rPr lang="en-GB" sz="2200" i="1" dirty="0" smtClean="0">
                                <a:solidFill>
                                  <a:srgbClr val="836967"/>
                                </a:solidFill>
                                <a:latin typeface="Cambria Math" panose="02040503050406030204" pitchFamily="18" charset="0"/>
                              </a:rPr>
                            </m:ctrlPr>
                          </m:dPr>
                          <m:e>
                            <m:r>
                              <a:rPr lang="en-GB" sz="2200" i="1" dirty="0" smtClean="0">
                                <a:latin typeface="Cambria Math" panose="02040503050406030204" pitchFamily="18" charset="0"/>
                              </a:rPr>
                              <m:t>𝑥</m:t>
                            </m:r>
                          </m:e>
                        </m:d>
                      </m:e>
                    </m:nary>
                  </m:oMath>
                </a14:m>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sz="2200" i="1" dirty="0" smtClean="0">
                            <a:solidFill>
                              <a:srgbClr val="836967"/>
                            </a:solidFill>
                            <a:latin typeface="Cambria Math" panose="02040503050406030204" pitchFamily="18" charset="0"/>
                          </a:rPr>
                        </m:ctrlPr>
                      </m:sSubPr>
                      <m:e>
                        <m:r>
                          <a:rPr lang="en-GB" sz="2200" i="1" dirty="0" smtClean="0">
                            <a:latin typeface="Cambria Math" panose="02040503050406030204" pitchFamily="18" charset="0"/>
                          </a:rPr>
                          <m:t>h</m:t>
                        </m:r>
                      </m:e>
                      <m:sub>
                        <m:r>
                          <a:rPr lang="en-GB" sz="2200" i="1" dirty="0" smtClean="0">
                            <a:latin typeface="Cambria Math" panose="02040503050406030204" pitchFamily="18" charset="0"/>
                          </a:rPr>
                          <m:t>𝑘</m:t>
                        </m:r>
                      </m:sub>
                    </m:sSub>
                    <m:d>
                      <m:dPr>
                        <m:ctrlPr>
                          <a:rPr lang="en-GB" sz="2200" i="1" dirty="0" smtClean="0">
                            <a:solidFill>
                              <a:srgbClr val="836967"/>
                            </a:solidFill>
                            <a:latin typeface="Cambria Math" panose="02040503050406030204" pitchFamily="18" charset="0"/>
                          </a:rPr>
                        </m:ctrlPr>
                      </m:dPr>
                      <m:e>
                        <m:r>
                          <a:rPr lang="en-GB" sz="2200" i="1" dirty="0" smtClean="0">
                            <a:latin typeface="Cambria Math" panose="02040503050406030204" pitchFamily="18" charset="0"/>
                          </a:rPr>
                          <m:t>𝑥</m:t>
                        </m:r>
                      </m:e>
                    </m:d>
                  </m:oMath>
                </a14:m>
                <a:r>
                  <a:rPr lang="en-IN" sz="2200" dirty="0">
                    <a:latin typeface="Times New Roman" panose="02020603050405020304" pitchFamily="18" charset="0"/>
                    <a:cs typeface="Times New Roman" panose="02020603050405020304" pitchFamily="18" charset="0"/>
                  </a:rPr>
                  <a:t>=</a:t>
                </a:r>
                <a14:m>
                  <m:oMath xmlns:m="http://schemas.openxmlformats.org/officeDocument/2006/math">
                    <m:r>
                      <a:rPr lang="en-IN" sz="2200" i="1" dirty="0" smtClean="0">
                        <a:latin typeface="Cambria Math" panose="02040503050406030204" pitchFamily="18" charset="0"/>
                      </a:rPr>
                      <m:t>𝑔</m:t>
                    </m:r>
                    <m:d>
                      <m:dPr>
                        <m:begChr m:val="["/>
                        <m:endChr m:val="]"/>
                        <m:ctrlPr>
                          <a:rPr lang="en-IN" sz="2200" i="1" dirty="0" smtClean="0">
                            <a:solidFill>
                              <a:srgbClr val="836967"/>
                            </a:solidFill>
                            <a:latin typeface="Cambria Math" panose="02040503050406030204" pitchFamily="18" charset="0"/>
                          </a:rPr>
                        </m:ctrlPr>
                      </m:dPr>
                      <m:e>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𝜔</m:t>
                            </m:r>
                          </m:e>
                          <m:sub>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𝑘</m:t>
                                </m:r>
                              </m:e>
                              <m:sub>
                                <m:r>
                                  <a:rPr lang="en-IN" sz="2200" i="0" dirty="0" smtClean="0">
                                    <a:latin typeface="Cambria Math" panose="02040503050406030204" pitchFamily="18" charset="0"/>
                                  </a:rPr>
                                  <m:t>0</m:t>
                                </m:r>
                              </m:sub>
                            </m:sSub>
                          </m:sub>
                        </m:sSub>
                        <m:r>
                          <a:rPr lang="en-IN" sz="2200" i="0" dirty="0" smtClean="0">
                            <a:latin typeface="Cambria Math" panose="02040503050406030204" pitchFamily="18" charset="0"/>
                          </a:rPr>
                          <m:t>+</m:t>
                        </m:r>
                        <m:nary>
                          <m:naryPr>
                            <m:chr m:val="∑"/>
                            <m:limLoc m:val="undOvr"/>
                            <m:grow m:val="on"/>
                            <m:ctrlPr>
                              <a:rPr lang="en-IN" sz="2200" i="1" dirty="0" smtClean="0">
                                <a:latin typeface="Cambria Math" panose="02040503050406030204" pitchFamily="18" charset="0"/>
                              </a:rPr>
                            </m:ctrlPr>
                          </m:naryPr>
                          <m:sub>
                            <m:r>
                              <a:rPr lang="en-IN" sz="2200" i="1" dirty="0" smtClean="0">
                                <a:latin typeface="Cambria Math" panose="02040503050406030204" pitchFamily="18" charset="0"/>
                              </a:rPr>
                              <m:t>𝐽</m:t>
                            </m:r>
                            <m:r>
                              <a:rPr lang="en-IN" sz="2200" i="0" dirty="0" smtClean="0">
                                <a:latin typeface="Cambria Math" panose="02040503050406030204" pitchFamily="18" charset="0"/>
                              </a:rPr>
                              <m:t>=1</m:t>
                            </m:r>
                          </m:sub>
                          <m:sup>
                            <m:r>
                              <a:rPr lang="en-IN" sz="2200" i="1" dirty="0" smtClean="0">
                                <a:latin typeface="Cambria Math" panose="02040503050406030204" pitchFamily="18" charset="0"/>
                              </a:rPr>
                              <m:t>𝑃</m:t>
                            </m:r>
                          </m:sup>
                          <m:e>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𝑤</m:t>
                                </m:r>
                              </m:e>
                              <m:sub>
                                <m:r>
                                  <a:rPr lang="en-IN" sz="2200" i="1" dirty="0" smtClean="0">
                                    <a:latin typeface="Cambria Math" panose="02040503050406030204" pitchFamily="18" charset="0"/>
                                  </a:rPr>
                                  <m:t>𝑘𝑗</m:t>
                                </m:r>
                              </m:sub>
                            </m:sSub>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𝑥</m:t>
                                </m:r>
                              </m:e>
                              <m:sub>
                                <m:r>
                                  <a:rPr lang="en-IN" sz="2200" i="1" dirty="0" smtClean="0">
                                    <a:latin typeface="Cambria Math" panose="02040503050406030204" pitchFamily="18" charset="0"/>
                                  </a:rPr>
                                  <m:t>𝑗</m:t>
                                </m:r>
                              </m:sub>
                            </m:sSub>
                          </m:e>
                        </m:nary>
                      </m:e>
                    </m:d>
                  </m:oMath>
                </a14:m>
                <a:r>
                  <a:rPr lang="en-IN" sz="2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𝐴</m:t>
                        </m:r>
                      </m:e>
                      <m:sub>
                        <m:r>
                          <a:rPr lang="en-IN" sz="2200" i="1" dirty="0" smtClean="0">
                            <a:latin typeface="Cambria Math" panose="02040503050406030204" pitchFamily="18" charset="0"/>
                          </a:rPr>
                          <m:t>𝑘</m:t>
                        </m:r>
                      </m:sub>
                    </m:sSub>
                  </m:oMath>
                </a14:m>
                <a:r>
                  <a:rPr lang="en-IN" sz="2200" dirty="0">
                    <a:latin typeface="Times New Roman" panose="02020603050405020304" pitchFamily="18" charset="0"/>
                    <a:cs typeface="Times New Roman" panose="02020603050405020304" pitchFamily="18" charset="0"/>
                  </a:rPr>
                  <a:t>(Activations)</a:t>
                </a:r>
              </a:p>
              <a:p>
                <a14:m>
                  <m:oMath xmlns:m="http://schemas.openxmlformats.org/officeDocument/2006/math">
                    <m:r>
                      <a:rPr lang="en-IN" sz="2200" b="0" i="0" dirty="0" smtClean="0">
                        <a:latin typeface="Cambria Math" panose="02040503050406030204" pitchFamily="18" charset="0"/>
                      </a:rPr>
                      <m:t>′</m:t>
                    </m:r>
                    <m:r>
                      <a:rPr lang="en-IN" sz="2200" b="1" i="1" dirty="0">
                        <a:latin typeface="Cambria Math" panose="02040503050406030204" pitchFamily="18" charset="0"/>
                      </a:rPr>
                      <m:t>𝒈</m:t>
                    </m:r>
                  </m:oMath>
                </a14:m>
                <a:r>
                  <a:rPr lang="en-IN" sz="2200" dirty="0">
                    <a:latin typeface="Times New Roman" panose="02020603050405020304" pitchFamily="18" charset="0"/>
                    <a:cs typeface="Times New Roman" panose="02020603050405020304" pitchFamily="18" charset="0"/>
                  </a:rPr>
                  <a:t>’ is activation function</a:t>
                </a:r>
              </a:p>
              <a:p>
                <a14:m>
                  <m:oMath xmlns:m="http://schemas.openxmlformats.org/officeDocument/2006/math">
                    <m:sSub>
                      <m:sSubPr>
                        <m:ctrlPr>
                          <a:rPr lang="en-IN" sz="2200" b="1" i="1" dirty="0" smtClean="0">
                            <a:solidFill>
                              <a:srgbClr val="836967"/>
                            </a:solidFill>
                            <a:latin typeface="Cambria Math" panose="02040503050406030204" pitchFamily="18" charset="0"/>
                          </a:rPr>
                        </m:ctrlPr>
                      </m:sSubPr>
                      <m:e>
                        <m:r>
                          <a:rPr lang="en-IN" sz="2200" b="1" i="1" dirty="0" smtClean="0">
                            <a:latin typeface="Cambria Math" panose="02040503050406030204" pitchFamily="18" charset="0"/>
                          </a:rPr>
                          <m:t>𝝎</m:t>
                        </m:r>
                      </m:e>
                      <m:sub>
                        <m:sSub>
                          <m:sSubPr>
                            <m:ctrlPr>
                              <a:rPr lang="en-IN" sz="2200" b="1" i="1" dirty="0" smtClean="0">
                                <a:solidFill>
                                  <a:srgbClr val="836967"/>
                                </a:solidFill>
                                <a:latin typeface="Cambria Math" panose="02040503050406030204" pitchFamily="18" charset="0"/>
                              </a:rPr>
                            </m:ctrlPr>
                          </m:sSubPr>
                          <m:e>
                            <m:r>
                              <a:rPr lang="en-IN" sz="2200" b="1" i="1" dirty="0" smtClean="0">
                                <a:latin typeface="Cambria Math" panose="02040503050406030204" pitchFamily="18" charset="0"/>
                              </a:rPr>
                              <m:t>𝒌</m:t>
                            </m:r>
                          </m:e>
                          <m:sub>
                            <m:r>
                              <a:rPr lang="en-IN" sz="2200" b="1" i="0" dirty="0" smtClean="0">
                                <a:latin typeface="Cambria Math" panose="02040503050406030204" pitchFamily="18" charset="0"/>
                              </a:rPr>
                              <m:t>𝟎</m:t>
                            </m:r>
                          </m:sub>
                        </m:sSub>
                      </m:sub>
                    </m:sSub>
                    <m:r>
                      <a:rPr lang="en-IN" sz="2200" b="1" i="1" dirty="0" smtClean="0">
                        <a:latin typeface="Cambria Math" panose="02040503050406030204" pitchFamily="18" charset="0"/>
                      </a:rPr>
                      <m:t> </m:t>
                    </m:r>
                  </m:oMath>
                </a14:m>
                <a:r>
                  <a:rPr lang="en-IN" sz="2200" dirty="0">
                    <a:latin typeface="Times New Roman" panose="02020603050405020304" pitchFamily="18" charset="0"/>
                    <a:cs typeface="Times New Roman" panose="02020603050405020304" pitchFamily="18" charset="0"/>
                  </a:rPr>
                  <a:t>is bias</a:t>
                </a:r>
              </a:p>
              <a:p>
                <a14:m>
                  <m:oMath xmlns:m="http://schemas.openxmlformats.org/officeDocument/2006/math">
                    <m:r>
                      <a:rPr lang="en-GB" sz="2200" i="1" dirty="0" smtClean="0">
                        <a:solidFill>
                          <a:srgbClr val="00B0F0"/>
                        </a:solidFill>
                        <a:latin typeface="Cambria Math" panose="02040503050406030204" pitchFamily="18" charset="0"/>
                      </a:rPr>
                      <m:t>𝑓</m:t>
                    </m:r>
                    <m:d>
                      <m:dPr>
                        <m:ctrlPr>
                          <a:rPr lang="en-GB" sz="2200" i="1" dirty="0" smtClean="0">
                            <a:solidFill>
                              <a:srgbClr val="00B0F0"/>
                            </a:solidFill>
                            <a:latin typeface="Cambria Math" panose="02040503050406030204" pitchFamily="18" charset="0"/>
                          </a:rPr>
                        </m:ctrlPr>
                      </m:dPr>
                      <m:e>
                        <m:r>
                          <a:rPr lang="en-GB" sz="2200" i="1" dirty="0" smtClean="0">
                            <a:solidFill>
                              <a:srgbClr val="00B0F0"/>
                            </a:solidFill>
                            <a:latin typeface="Cambria Math" panose="02040503050406030204" pitchFamily="18" charset="0"/>
                          </a:rPr>
                          <m:t>𝑥</m:t>
                        </m:r>
                      </m:e>
                    </m:d>
                    <m:r>
                      <a:rPr lang="en-GB" sz="2200" i="0" dirty="0" smtClean="0">
                        <a:solidFill>
                          <a:srgbClr val="00B0F0"/>
                        </a:solidFill>
                        <a:latin typeface="Cambria Math" panose="02040503050406030204" pitchFamily="18" charset="0"/>
                      </a:rPr>
                      <m:t>=</m:t>
                    </m:r>
                    <m:sSub>
                      <m:sSubPr>
                        <m:ctrlPr>
                          <a:rPr lang="en-GB" sz="2200" i="1" dirty="0" smtClean="0">
                            <a:solidFill>
                              <a:srgbClr val="00B0F0"/>
                            </a:solidFill>
                            <a:latin typeface="Cambria Math" panose="02040503050406030204" pitchFamily="18" charset="0"/>
                          </a:rPr>
                        </m:ctrlPr>
                      </m:sSubPr>
                      <m:e>
                        <m:r>
                          <a:rPr lang="en-GB" sz="2200" i="1" dirty="0" smtClean="0">
                            <a:solidFill>
                              <a:srgbClr val="00B0F0"/>
                            </a:solidFill>
                            <a:latin typeface="Cambria Math" panose="02040503050406030204" pitchFamily="18" charset="0"/>
                          </a:rPr>
                          <m:t>𝛽</m:t>
                        </m:r>
                      </m:e>
                      <m:sub>
                        <m:r>
                          <a:rPr lang="en-GB" sz="2200" i="0" dirty="0" smtClean="0">
                            <a:solidFill>
                              <a:srgbClr val="00B0F0"/>
                            </a:solidFill>
                            <a:latin typeface="Cambria Math" panose="02040503050406030204" pitchFamily="18" charset="0"/>
                          </a:rPr>
                          <m:t>0</m:t>
                        </m:r>
                      </m:sub>
                    </m:sSub>
                    <m:r>
                      <a:rPr lang="en-GB" sz="2200" i="0" dirty="0" smtClean="0">
                        <a:solidFill>
                          <a:srgbClr val="00B0F0"/>
                        </a:solidFill>
                        <a:latin typeface="Cambria Math" panose="02040503050406030204" pitchFamily="18" charset="0"/>
                      </a:rPr>
                      <m:t>+</m:t>
                    </m:r>
                    <m:nary>
                      <m:naryPr>
                        <m:chr m:val="∑"/>
                        <m:limLoc m:val="undOvr"/>
                        <m:grow m:val="on"/>
                        <m:ctrlPr>
                          <a:rPr lang="en-GB" sz="2200" i="1" dirty="0" smtClean="0">
                            <a:solidFill>
                              <a:srgbClr val="00B0F0"/>
                            </a:solidFill>
                            <a:latin typeface="Cambria Math" panose="02040503050406030204" pitchFamily="18" charset="0"/>
                          </a:rPr>
                        </m:ctrlPr>
                      </m:naryPr>
                      <m:sub>
                        <m:r>
                          <a:rPr lang="en-GB" sz="2200" i="1" dirty="0" smtClean="0">
                            <a:solidFill>
                              <a:srgbClr val="00B0F0"/>
                            </a:solidFill>
                            <a:latin typeface="Cambria Math" panose="02040503050406030204" pitchFamily="18" charset="0"/>
                          </a:rPr>
                          <m:t>𝑘</m:t>
                        </m:r>
                        <m:r>
                          <a:rPr lang="en-GB" sz="2200" i="0" dirty="0" smtClean="0">
                            <a:solidFill>
                              <a:srgbClr val="00B0F0"/>
                            </a:solidFill>
                            <a:latin typeface="Cambria Math" panose="02040503050406030204" pitchFamily="18" charset="0"/>
                          </a:rPr>
                          <m:t>=1</m:t>
                        </m:r>
                      </m:sub>
                      <m:sup>
                        <m:r>
                          <a:rPr lang="en-IN" sz="2200" b="0" i="1" dirty="0" smtClean="0">
                            <a:solidFill>
                              <a:srgbClr val="00B0F0"/>
                            </a:solidFill>
                            <a:latin typeface="Cambria Math" panose="02040503050406030204" pitchFamily="18" charset="0"/>
                          </a:rPr>
                          <m:t>𝐾</m:t>
                        </m:r>
                      </m:sup>
                      <m:e>
                        <m:sSub>
                          <m:sSubPr>
                            <m:ctrlPr>
                              <a:rPr lang="en-GB" sz="2200" i="1" dirty="0" smtClean="0">
                                <a:solidFill>
                                  <a:srgbClr val="00B0F0"/>
                                </a:solidFill>
                                <a:latin typeface="Cambria Math" panose="02040503050406030204" pitchFamily="18" charset="0"/>
                              </a:rPr>
                            </m:ctrlPr>
                          </m:sSubPr>
                          <m:e>
                            <m:r>
                              <a:rPr lang="en-GB" sz="2200" i="1" dirty="0" smtClean="0">
                                <a:solidFill>
                                  <a:srgbClr val="00B0F0"/>
                                </a:solidFill>
                                <a:latin typeface="Cambria Math" panose="02040503050406030204" pitchFamily="18" charset="0"/>
                              </a:rPr>
                              <m:t>𝛽</m:t>
                            </m:r>
                          </m:e>
                          <m:sub>
                            <m:r>
                              <a:rPr lang="en-GB" sz="2200" i="1" dirty="0" smtClean="0">
                                <a:solidFill>
                                  <a:srgbClr val="00B0F0"/>
                                </a:solidFill>
                                <a:latin typeface="Cambria Math" panose="02040503050406030204" pitchFamily="18" charset="0"/>
                              </a:rPr>
                              <m:t>𝑘</m:t>
                            </m:r>
                          </m:sub>
                        </m:sSub>
                      </m:e>
                    </m:nary>
                  </m:oMath>
                </a14:m>
                <a:r>
                  <a:rPr lang="en-IN" sz="2200" dirty="0">
                    <a:solidFill>
                      <a:srgbClr val="00B0F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200" i="1" dirty="0">
                            <a:solidFill>
                              <a:srgbClr val="00B0F0"/>
                            </a:solidFill>
                            <a:latin typeface="Cambria Math" panose="02040503050406030204" pitchFamily="18" charset="0"/>
                          </a:rPr>
                        </m:ctrlPr>
                      </m:sSubPr>
                      <m:e>
                        <m:r>
                          <a:rPr lang="en-IN" sz="2200" i="1" dirty="0">
                            <a:solidFill>
                              <a:srgbClr val="00B0F0"/>
                            </a:solidFill>
                            <a:latin typeface="Cambria Math" panose="02040503050406030204" pitchFamily="18" charset="0"/>
                          </a:rPr>
                          <m:t>𝐴</m:t>
                        </m:r>
                      </m:e>
                      <m:sub>
                        <m:r>
                          <a:rPr lang="en-IN" sz="2200" i="1" dirty="0">
                            <a:solidFill>
                              <a:srgbClr val="00B0F0"/>
                            </a:solidFill>
                            <a:latin typeface="Cambria Math" panose="02040503050406030204" pitchFamily="18" charset="0"/>
                          </a:rPr>
                          <m:t>𝑘</m:t>
                        </m:r>
                      </m:sub>
                    </m:sSub>
                  </m:oMath>
                </a14:m>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GB" sz="22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23923098-3364-9E94-0288-A050E4CF64A2}"/>
                  </a:ext>
                </a:extLst>
              </p:cNvPr>
              <p:cNvSpPr>
                <a:spLocks noGrp="1" noRot="1" noChangeAspect="1" noMove="1" noResize="1" noEditPoints="1" noAdjustHandles="1" noChangeArrowheads="1" noChangeShapeType="1" noTextEdit="1"/>
              </p:cNvSpPr>
              <p:nvPr>
                <p:ph idx="1"/>
              </p:nvPr>
            </p:nvSpPr>
            <p:spPr>
              <a:xfrm>
                <a:off x="448966" y="1350110"/>
                <a:ext cx="8246070" cy="4275740"/>
              </a:xfrm>
              <a:blipFill>
                <a:blip r:embed="rId3"/>
                <a:stretch>
                  <a:fillRect l="-888" t="-2849"/>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CA9D4800-E92E-A75B-4532-9F55A0BBEACE}"/>
              </a:ext>
            </a:extLst>
          </p:cNvPr>
          <p:cNvSpPr>
            <a:spLocks noGrp="1"/>
          </p:cNvSpPr>
          <p:nvPr>
            <p:ph type="sldNum" sz="quarter" idx="12"/>
          </p:nvPr>
        </p:nvSpPr>
        <p:spPr/>
        <p:txBody>
          <a:bodyPr/>
          <a:lstStyle/>
          <a:p>
            <a:fld id="{B82CCC60-E8CD-4174-8B1A-7DF615B22EEF}" type="slidenum">
              <a:rPr lang="en-US" smtClean="0"/>
              <a:pPr/>
              <a:t>11</a:t>
            </a:fld>
            <a:endParaRPr lang="en-US"/>
          </a:p>
        </p:txBody>
      </p:sp>
    </p:spTree>
    <p:extLst>
      <p:ext uri="{BB962C8B-B14F-4D97-AF65-F5344CB8AC3E}">
        <p14:creationId xmlns:p14="http://schemas.microsoft.com/office/powerpoint/2010/main" val="766089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CDFF-0813-EFC5-AE62-4DBF41E71459}"/>
              </a:ext>
            </a:extLst>
          </p:cNvPr>
          <p:cNvSpPr>
            <a:spLocks noGrp="1"/>
          </p:cNvSpPr>
          <p:nvPr>
            <p:ph type="title"/>
          </p:nvPr>
        </p:nvSpPr>
        <p:spPr>
          <a:xfrm>
            <a:off x="457200" y="1017510"/>
            <a:ext cx="8229600" cy="45719"/>
          </a:xfrm>
        </p:spPr>
        <p:txBody>
          <a:bodyPr>
            <a:normAutofit fontScale="90000"/>
          </a:bodyPr>
          <a:lstStyle/>
          <a:p>
            <a:pPr algn="l"/>
            <a:r>
              <a:rPr lang="en-IN" sz="3600" dirty="0">
                <a:solidFill>
                  <a:srgbClr val="F2CD44"/>
                </a:solidFill>
                <a:latin typeface="Times New Roman" panose="02020603050405020304" pitchFamily="18" charset="0"/>
                <a:cs typeface="Times New Roman" panose="02020603050405020304" pitchFamily="18" charset="0"/>
              </a:rPr>
              <a:t>8. Forward Propagation</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390FD93-C6C4-18EC-4942-F336E00784AE}"/>
                  </a:ext>
                </a:extLst>
              </p:cNvPr>
              <p:cNvSpPr>
                <a:spLocks noGrp="1"/>
              </p:cNvSpPr>
              <p:nvPr>
                <p:ph sz="half" idx="2"/>
              </p:nvPr>
            </p:nvSpPr>
            <p:spPr>
              <a:xfrm>
                <a:off x="4191930" y="1211209"/>
                <a:ext cx="4808515" cy="4425699"/>
              </a:xfrm>
            </p:spPr>
            <p:txBody>
              <a:bodyPr>
                <a:noAutofit/>
              </a:bodyPr>
              <a:lstStyle/>
              <a:p>
                <a:r>
                  <a:rPr lang="en-GB" sz="2000" dirty="0">
                    <a:latin typeface="Times New Roman" panose="02020603050405020304" pitchFamily="18" charset="0"/>
                    <a:cs typeface="Times New Roman" panose="02020603050405020304" pitchFamily="18" charset="0"/>
                  </a:rPr>
                  <a:t>This is Neural network with a single hidden layer. In the first step hidden layer computes activations Ak = </a:t>
                </a:r>
                <a14:m>
                  <m:oMath xmlns:m="http://schemas.openxmlformats.org/officeDocument/2006/math">
                    <m:sSub>
                      <m:sSubPr>
                        <m:ctrlPr>
                          <a:rPr lang="en-GB" sz="2000" i="1" dirty="0" smtClean="0">
                            <a:solidFill>
                              <a:srgbClr val="836967"/>
                            </a:solidFill>
                            <a:latin typeface="Cambria Math" panose="02040503050406030204" pitchFamily="18" charset="0"/>
                          </a:rPr>
                        </m:ctrlPr>
                      </m:sSubPr>
                      <m:e>
                        <m:r>
                          <a:rPr lang="en-GB" sz="2000" i="1" dirty="0" smtClean="0">
                            <a:latin typeface="Cambria Math" panose="02040503050406030204" pitchFamily="18" charset="0"/>
                          </a:rPr>
                          <m:t>h</m:t>
                        </m:r>
                      </m:e>
                      <m:sub>
                        <m:r>
                          <a:rPr lang="en-GB" sz="2000" i="1" dirty="0" smtClean="0">
                            <a:latin typeface="Cambria Math" panose="02040503050406030204" pitchFamily="18" charset="0"/>
                          </a:rPr>
                          <m:t>𝑘</m:t>
                        </m:r>
                      </m:sub>
                    </m:sSub>
                    <m:d>
                      <m:dPr>
                        <m:ctrlPr>
                          <a:rPr lang="en-GB" sz="2000" i="1" dirty="0" smtClean="0">
                            <a:solidFill>
                              <a:srgbClr val="836967"/>
                            </a:solidFill>
                            <a:latin typeface="Cambria Math" panose="02040503050406030204" pitchFamily="18" charset="0"/>
                          </a:rPr>
                        </m:ctrlPr>
                      </m:dPr>
                      <m:e>
                        <m:r>
                          <a:rPr lang="en-GB" sz="2000" i="1" dirty="0" smtClean="0">
                            <a:latin typeface="Cambria Math" panose="02040503050406030204" pitchFamily="18" charset="0"/>
                          </a:rPr>
                          <m:t>𝑥</m:t>
                        </m:r>
                      </m:e>
                    </m:d>
                    <m:r>
                      <a:rPr lang="en-GB" sz="2000" i="1" dirty="0" smtClean="0">
                        <a:latin typeface="Cambria Math" panose="02040503050406030204" pitchFamily="18" charset="0"/>
                      </a:rPr>
                      <m:t> </m:t>
                    </m:r>
                  </m:oMath>
                </a14:m>
                <a:r>
                  <a:rPr lang="en-GB" sz="2000" dirty="0">
                    <a:latin typeface="Times New Roman" panose="02020603050405020304" pitchFamily="18" charset="0"/>
                    <a:cs typeface="Times New Roman" panose="02020603050405020304" pitchFamily="18" charset="0"/>
                  </a:rPr>
                  <a:t>that are nonlinear transformations of linear combinations of the inputs X1, X2,...,  </a:t>
                </a:r>
                <a:r>
                  <a:rPr lang="en-GB" sz="2000" dirty="0" err="1">
                    <a:latin typeface="Times New Roman" panose="02020603050405020304" pitchFamily="18" charset="0"/>
                    <a:cs typeface="Times New Roman" panose="02020603050405020304" pitchFamily="18" charset="0"/>
                  </a:rPr>
                  <a:t>Xp</a:t>
                </a:r>
                <a:r>
                  <a:rPr lang="en-GB" sz="2000" dirty="0">
                    <a:latin typeface="Times New Roman" panose="02020603050405020304" pitchFamily="18" charset="0"/>
                    <a:cs typeface="Times New Roman" panose="02020603050405020304" pitchFamily="18" charset="0"/>
                  </a:rPr>
                  <a:t> . Hence these Ak are not directly observed. The functions </a:t>
                </a:r>
                <a14:m>
                  <m:oMath xmlns:m="http://schemas.openxmlformats.org/officeDocument/2006/math">
                    <m:sSub>
                      <m:sSubPr>
                        <m:ctrlPr>
                          <a:rPr lang="en-GB" sz="2000" i="1" dirty="0">
                            <a:solidFill>
                              <a:srgbClr val="836967"/>
                            </a:solidFill>
                            <a:latin typeface="Cambria Math" panose="02040503050406030204" pitchFamily="18" charset="0"/>
                          </a:rPr>
                        </m:ctrlPr>
                      </m:sSubPr>
                      <m:e>
                        <m:r>
                          <a:rPr lang="en-GB" sz="2000" i="1" dirty="0">
                            <a:latin typeface="Cambria Math" panose="02040503050406030204" pitchFamily="18" charset="0"/>
                          </a:rPr>
                          <m:t>h</m:t>
                        </m:r>
                      </m:e>
                      <m:sub>
                        <m:r>
                          <a:rPr lang="en-GB" sz="2000" i="1" dirty="0">
                            <a:latin typeface="Cambria Math" panose="02040503050406030204" pitchFamily="18" charset="0"/>
                          </a:rPr>
                          <m:t>𝑘</m:t>
                        </m:r>
                      </m:sub>
                    </m:sSub>
                    <m:d>
                      <m:dPr>
                        <m:ctrlPr>
                          <a:rPr lang="en-GB" sz="2000" i="1" dirty="0">
                            <a:solidFill>
                              <a:srgbClr val="836967"/>
                            </a:solidFill>
                            <a:latin typeface="Cambria Math" panose="02040503050406030204" pitchFamily="18" charset="0"/>
                          </a:rPr>
                        </m:ctrlPr>
                      </m:dPr>
                      <m:e>
                        <m:r>
                          <a:rPr lang="en-IN" sz="2000" b="0" i="1" dirty="0" smtClean="0">
                            <a:solidFill>
                              <a:srgbClr val="836967"/>
                            </a:solidFill>
                            <a:latin typeface="Cambria Math" panose="02040503050406030204" pitchFamily="18" charset="0"/>
                          </a:rPr>
                          <m:t>.</m:t>
                        </m:r>
                      </m:e>
                    </m:d>
                    <m:r>
                      <a:rPr lang="en-GB" sz="2000" i="1" dirty="0">
                        <a:latin typeface="Cambria Math" panose="02040503050406030204" pitchFamily="18" charset="0"/>
                      </a:rPr>
                      <m:t> </m:t>
                    </m:r>
                  </m:oMath>
                </a14:m>
                <a:r>
                  <a:rPr lang="en-GB" sz="2000" dirty="0">
                    <a:latin typeface="Times New Roman" panose="02020603050405020304" pitchFamily="18" charset="0"/>
                    <a:cs typeface="Times New Roman" panose="02020603050405020304" pitchFamily="18" charset="0"/>
                  </a:rPr>
                  <a:t>are not fixed in advance, but are learned during the training of the network. In second step the output layer is a linear model that uses these activations Ak as inputs, resulting in a function </a:t>
                </a:r>
                <a14:m>
                  <m:oMath xmlns:m="http://schemas.openxmlformats.org/officeDocument/2006/math">
                    <m:r>
                      <a:rPr lang="en-GB" sz="2000" i="1" dirty="0">
                        <a:latin typeface="Cambria Math" panose="02040503050406030204" pitchFamily="18" charset="0"/>
                      </a:rPr>
                      <m:t>𝑓</m:t>
                    </m:r>
                    <m:d>
                      <m:dPr>
                        <m:ctrlPr>
                          <a:rPr lang="en-GB" sz="2000" i="1" dirty="0">
                            <a:solidFill>
                              <a:srgbClr val="836967"/>
                            </a:solidFill>
                            <a:latin typeface="Cambria Math" panose="02040503050406030204" pitchFamily="18" charset="0"/>
                          </a:rPr>
                        </m:ctrlPr>
                      </m:dPr>
                      <m:e>
                        <m:r>
                          <a:rPr lang="en-GB" sz="2000" i="1" dirty="0">
                            <a:latin typeface="Cambria Math" panose="02040503050406030204" pitchFamily="18" charset="0"/>
                          </a:rPr>
                          <m:t>𝑥</m:t>
                        </m:r>
                      </m:e>
                    </m:d>
                  </m:oMath>
                </a14:m>
                <a:endParaRPr lang="en-IN" sz="2000" dirty="0">
                  <a:latin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C390FD93-C6C4-18EC-4942-F336E00784AE}"/>
                  </a:ext>
                </a:extLst>
              </p:cNvPr>
              <p:cNvSpPr>
                <a:spLocks noGrp="1" noRot="1" noChangeAspect="1" noMove="1" noResize="1" noEditPoints="1" noAdjustHandles="1" noChangeArrowheads="1" noChangeShapeType="1" noTextEdit="1"/>
              </p:cNvSpPr>
              <p:nvPr>
                <p:ph sz="half" idx="2"/>
              </p:nvPr>
            </p:nvSpPr>
            <p:spPr>
              <a:xfrm>
                <a:off x="4191930" y="1211209"/>
                <a:ext cx="4808515" cy="4425699"/>
              </a:xfrm>
              <a:blipFill>
                <a:blip r:embed="rId3"/>
                <a:stretch>
                  <a:fillRect l="-1142" t="-826" r="-2665"/>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99949968-5668-84CA-BD4E-FD9D0BB8860F}"/>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296260" y="1719443"/>
            <a:ext cx="3359510" cy="19212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B877935-BDC4-9A55-2E89-6075EACAC1A3}"/>
              </a:ext>
            </a:extLst>
          </p:cNvPr>
          <p:cNvSpPr txBox="1"/>
          <p:nvPr/>
        </p:nvSpPr>
        <p:spPr>
          <a:xfrm>
            <a:off x="-91313" y="1350110"/>
            <a:ext cx="4587114" cy="369332"/>
          </a:xfrm>
          <a:prstGeom prst="rect">
            <a:avLst/>
          </a:prstGeom>
          <a:noFill/>
        </p:spPr>
        <p:txBody>
          <a:bodyPr wrap="square">
            <a:spAutoFit/>
          </a:bodyPr>
          <a:lstStyle/>
          <a:p>
            <a:pPr algn="ctr"/>
            <a:r>
              <a:rPr lang="en-GB" dirty="0">
                <a:solidFill>
                  <a:srgbClr val="990099"/>
                </a:solidFill>
              </a:rPr>
              <a:t>Single Hidden layer</a:t>
            </a:r>
            <a:endParaRPr lang="en-IN" dirty="0">
              <a:solidFill>
                <a:srgbClr val="990099"/>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8E3226F-B570-FEA4-A8F6-EF5CC96B544F}"/>
                  </a:ext>
                </a:extLst>
              </p:cNvPr>
              <p:cNvSpPr/>
              <p:nvPr/>
            </p:nvSpPr>
            <p:spPr>
              <a:xfrm>
                <a:off x="151790" y="3841784"/>
                <a:ext cx="3503980" cy="52464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dirty="0" smtClean="0">
                              <a:solidFill>
                                <a:srgbClr val="836967"/>
                              </a:solidFill>
                              <a:latin typeface="Cambria Math" panose="02040503050406030204" pitchFamily="18" charset="0"/>
                            </a:rPr>
                          </m:ctrlPr>
                        </m:sSub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𝐴</m:t>
                              </m:r>
                            </m:e>
                            <m:sub>
                              <m:r>
                                <a:rPr lang="en-IN" i="1" dirty="0">
                                  <a:latin typeface="Cambria Math" panose="02040503050406030204" pitchFamily="18" charset="0"/>
                                </a:rPr>
                                <m:t>𝑘</m:t>
                              </m:r>
                            </m:sub>
                          </m:sSub>
                          <m:r>
                            <a:rPr lang="en-IN" b="0" i="1" dirty="0" smtClean="0">
                              <a:solidFill>
                                <a:srgbClr val="836967"/>
                              </a:solidFill>
                              <a:latin typeface="Cambria Math" panose="02040503050406030204" pitchFamily="18" charset="0"/>
                            </a:rPr>
                            <m:t>=</m:t>
                          </m:r>
                          <m:r>
                            <a:rPr lang="en-GB" i="1" dirty="0">
                              <a:latin typeface="Cambria Math" panose="02040503050406030204" pitchFamily="18" charset="0"/>
                            </a:rPr>
                            <m:t>h</m:t>
                          </m:r>
                        </m:e>
                        <m:sub>
                          <m:r>
                            <a:rPr lang="en-GB" i="1" dirty="0">
                              <a:latin typeface="Cambria Math" panose="02040503050406030204" pitchFamily="18" charset="0"/>
                            </a:rPr>
                            <m:t>𝑘</m:t>
                          </m:r>
                        </m:sub>
                      </m:sSub>
                      <m:d>
                        <m:dPr>
                          <m:ctrlPr>
                            <a:rPr lang="en-GB" i="1" dirty="0">
                              <a:solidFill>
                                <a:srgbClr val="836967"/>
                              </a:solidFill>
                              <a:latin typeface="Cambria Math" panose="02040503050406030204" pitchFamily="18" charset="0"/>
                            </a:rPr>
                          </m:ctrlPr>
                        </m:dPr>
                        <m:e>
                          <m:r>
                            <a:rPr lang="en-GB" i="1" dirty="0">
                              <a:latin typeface="Cambria Math" panose="02040503050406030204" pitchFamily="18" charset="0"/>
                            </a:rPr>
                            <m:t>𝑥</m:t>
                          </m:r>
                        </m:e>
                      </m:d>
                      <m:r>
                        <m:rPr>
                          <m:nor/>
                        </m:rPr>
                        <a:rPr lang="en-IN" dirty="0"/>
                        <m:t>=</m:t>
                      </m:r>
                      <m:r>
                        <a:rPr lang="en-IN" i="1" dirty="0">
                          <a:latin typeface="Cambria Math" panose="02040503050406030204" pitchFamily="18" charset="0"/>
                        </a:rPr>
                        <m:t>𝑔</m:t>
                      </m:r>
                      <m:d>
                        <m:dPr>
                          <m:begChr m:val="["/>
                          <m:endChr m:val="]"/>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𝜔</m:t>
                              </m:r>
                            </m:e>
                            <m:sub>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𝑘</m:t>
                                  </m:r>
                                </m:e>
                                <m:sub>
                                  <m:r>
                                    <a:rPr lang="en-IN" dirty="0">
                                      <a:latin typeface="Cambria Math" panose="02040503050406030204" pitchFamily="18" charset="0"/>
                                    </a:rPr>
                                    <m:t>0</m:t>
                                  </m:r>
                                </m:sub>
                              </m:sSub>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i="1" dirty="0">
                                  <a:latin typeface="Cambria Math" panose="02040503050406030204" pitchFamily="18" charset="0"/>
                                </a:rPr>
                                <m:t>𝐽</m:t>
                              </m:r>
                              <m:r>
                                <a:rPr lang="en-IN" dirty="0">
                                  <a:latin typeface="Cambria Math" panose="02040503050406030204" pitchFamily="18" charset="0"/>
                                </a:rPr>
                                <m:t>=1</m:t>
                              </m:r>
                            </m:sub>
                            <m:sup>
                              <m:r>
                                <a:rPr lang="en-IN" i="1" dirty="0">
                                  <a:latin typeface="Cambria Math" panose="02040503050406030204" pitchFamily="18" charset="0"/>
                                </a:rPr>
                                <m:t>𝑃</m:t>
                              </m:r>
                            </m:sup>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𝑤</m:t>
                                  </m:r>
                                </m:e>
                                <m:sub>
                                  <m:r>
                                    <a:rPr lang="en-IN" i="1" dirty="0">
                                      <a:latin typeface="Cambria Math" panose="02040503050406030204" pitchFamily="18" charset="0"/>
                                    </a:rPr>
                                    <m:t>𝑘𝑗</m:t>
                                  </m:r>
                                </m:sub>
                              </m:sSub>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𝑥</m:t>
                                  </m:r>
                                </m:e>
                                <m:sub>
                                  <m:r>
                                    <a:rPr lang="en-IN" i="1" dirty="0">
                                      <a:latin typeface="Cambria Math" panose="02040503050406030204" pitchFamily="18" charset="0"/>
                                    </a:rPr>
                                    <m:t>𝑗</m:t>
                                  </m:r>
                                </m:sub>
                              </m:sSub>
                            </m:e>
                          </m:nary>
                        </m:e>
                      </m:d>
                      <m:r>
                        <m:rPr>
                          <m:nor/>
                        </m:rPr>
                        <a:rPr lang="en-IN" dirty="0"/>
                        <m:t> </m:t>
                      </m:r>
                    </m:oMath>
                  </m:oMathPara>
                </a14:m>
                <a:endParaRPr lang="en-IN" dirty="0"/>
              </a:p>
            </p:txBody>
          </p:sp>
        </mc:Choice>
        <mc:Fallback xmlns="">
          <p:sp>
            <p:nvSpPr>
              <p:cNvPr id="3" name="Rectangle 2">
                <a:extLst>
                  <a:ext uri="{FF2B5EF4-FFF2-40B4-BE49-F238E27FC236}">
                    <a16:creationId xmlns:a16="http://schemas.microsoft.com/office/drawing/2014/main" id="{28E3226F-B570-FEA4-A8F6-EF5CC96B544F}"/>
                  </a:ext>
                </a:extLst>
              </p:cNvPr>
              <p:cNvSpPr>
                <a:spLocks noRot="1" noChangeAspect="1" noMove="1" noResize="1" noEditPoints="1" noAdjustHandles="1" noChangeArrowheads="1" noChangeShapeType="1" noTextEdit="1"/>
              </p:cNvSpPr>
              <p:nvPr/>
            </p:nvSpPr>
            <p:spPr>
              <a:xfrm>
                <a:off x="151790" y="3841784"/>
                <a:ext cx="3503980" cy="524641"/>
              </a:xfrm>
              <a:prstGeom prst="rect">
                <a:avLst/>
              </a:prstGeom>
              <a:blipFill>
                <a:blip r:embed="rId5"/>
                <a:stretch>
                  <a:fillRect t="-27907" b="-34884"/>
                </a:stretch>
              </a:blipFill>
              <a:ln>
                <a:noFill/>
              </a:ln>
            </p:spPr>
            <p:txBody>
              <a:bodyPr/>
              <a:lstStyle/>
              <a:p>
                <a:r>
                  <a:rPr lang="en-IN">
                    <a:noFill/>
                  </a:rPr>
                  <a:t> </a:t>
                </a:r>
              </a:p>
            </p:txBody>
          </p:sp>
        </mc:Fallback>
      </mc:AlternateContent>
      <p:sp>
        <p:nvSpPr>
          <p:cNvPr id="6" name="Slide Number Placeholder 5">
            <a:extLst>
              <a:ext uri="{FF2B5EF4-FFF2-40B4-BE49-F238E27FC236}">
                <a16:creationId xmlns:a16="http://schemas.microsoft.com/office/drawing/2014/main" id="{4516D5EA-9A79-C279-568F-75B61D5E9908}"/>
              </a:ext>
            </a:extLst>
          </p:cNvPr>
          <p:cNvSpPr>
            <a:spLocks noGrp="1"/>
          </p:cNvSpPr>
          <p:nvPr>
            <p:ph type="sldNum" sz="quarter" idx="12"/>
          </p:nvPr>
        </p:nvSpPr>
        <p:spPr/>
        <p:txBody>
          <a:bodyPr/>
          <a:lstStyle/>
          <a:p>
            <a:fld id="{B82CCC60-E8CD-4174-8B1A-7DF615B22EEF}" type="slidenum">
              <a:rPr lang="en-US" smtClean="0"/>
              <a:pPr/>
              <a:t>12</a:t>
            </a:fld>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A367C6D-7034-3E2D-F1DD-C3CFC0DD43C7}"/>
                  </a:ext>
                </a:extLst>
              </p:cNvPr>
              <p:cNvSpPr/>
              <p:nvPr/>
            </p:nvSpPr>
            <p:spPr>
              <a:xfrm>
                <a:off x="296260" y="4504942"/>
                <a:ext cx="3472903" cy="524641"/>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14:m>
                  <m:oMath xmlns:m="http://schemas.openxmlformats.org/officeDocument/2006/math">
                    <m:r>
                      <a:rPr lang="en-GB" sz="1800" i="1" dirty="0" smtClean="0">
                        <a:solidFill>
                          <a:srgbClr val="00B0F0"/>
                        </a:solidFill>
                        <a:latin typeface="Cambria Math" panose="02040503050406030204" pitchFamily="18" charset="0"/>
                      </a:rPr>
                      <m:t>𝑓</m:t>
                    </m:r>
                    <m:d>
                      <m:dPr>
                        <m:ctrlPr>
                          <a:rPr lang="en-GB" sz="1800" i="1" dirty="0" smtClean="0">
                            <a:solidFill>
                              <a:srgbClr val="00B0F0"/>
                            </a:solidFill>
                            <a:latin typeface="Cambria Math" panose="02040503050406030204" pitchFamily="18" charset="0"/>
                          </a:rPr>
                        </m:ctrlPr>
                      </m:dPr>
                      <m:e>
                        <m:r>
                          <a:rPr lang="en-GB" sz="1800" i="1" dirty="0" smtClean="0">
                            <a:solidFill>
                              <a:srgbClr val="00B0F0"/>
                            </a:solidFill>
                            <a:latin typeface="Cambria Math" panose="02040503050406030204" pitchFamily="18" charset="0"/>
                          </a:rPr>
                          <m:t>𝑥</m:t>
                        </m:r>
                      </m:e>
                    </m:d>
                    <m:r>
                      <a:rPr lang="en-GB" sz="1800" i="0" dirty="0" smtClean="0">
                        <a:solidFill>
                          <a:srgbClr val="00B0F0"/>
                        </a:solidFill>
                        <a:latin typeface="Cambria Math" panose="02040503050406030204" pitchFamily="18" charset="0"/>
                      </a:rPr>
                      <m:t>=</m:t>
                    </m:r>
                    <m:sSub>
                      <m:sSubPr>
                        <m:ctrlPr>
                          <a:rPr lang="en-GB" sz="1800" i="1" dirty="0" smtClean="0">
                            <a:solidFill>
                              <a:srgbClr val="00B0F0"/>
                            </a:solidFill>
                            <a:latin typeface="Cambria Math" panose="02040503050406030204" pitchFamily="18" charset="0"/>
                          </a:rPr>
                        </m:ctrlPr>
                      </m:sSubPr>
                      <m:e>
                        <m:r>
                          <a:rPr lang="en-GB" sz="1800" i="1" dirty="0" smtClean="0">
                            <a:solidFill>
                              <a:srgbClr val="00B0F0"/>
                            </a:solidFill>
                            <a:latin typeface="Cambria Math" panose="02040503050406030204" pitchFamily="18" charset="0"/>
                          </a:rPr>
                          <m:t>𝛽</m:t>
                        </m:r>
                      </m:e>
                      <m:sub>
                        <m:r>
                          <a:rPr lang="en-GB" sz="1800" i="0" dirty="0" smtClean="0">
                            <a:solidFill>
                              <a:srgbClr val="00B0F0"/>
                            </a:solidFill>
                            <a:latin typeface="Cambria Math" panose="02040503050406030204" pitchFamily="18" charset="0"/>
                          </a:rPr>
                          <m:t>0</m:t>
                        </m:r>
                      </m:sub>
                    </m:sSub>
                    <m:r>
                      <a:rPr lang="en-GB" sz="1800" i="0" dirty="0" smtClean="0">
                        <a:solidFill>
                          <a:srgbClr val="00B0F0"/>
                        </a:solidFill>
                        <a:latin typeface="Cambria Math" panose="02040503050406030204" pitchFamily="18" charset="0"/>
                      </a:rPr>
                      <m:t>+</m:t>
                    </m:r>
                    <m:nary>
                      <m:naryPr>
                        <m:chr m:val="∑"/>
                        <m:limLoc m:val="undOvr"/>
                        <m:grow m:val="on"/>
                        <m:ctrlPr>
                          <a:rPr lang="en-GB" sz="1800" i="1" dirty="0" smtClean="0">
                            <a:solidFill>
                              <a:srgbClr val="00B0F0"/>
                            </a:solidFill>
                            <a:latin typeface="Cambria Math" panose="02040503050406030204" pitchFamily="18" charset="0"/>
                          </a:rPr>
                        </m:ctrlPr>
                      </m:naryPr>
                      <m:sub>
                        <m:r>
                          <a:rPr lang="en-GB" sz="1800" i="1" dirty="0" smtClean="0">
                            <a:solidFill>
                              <a:srgbClr val="00B0F0"/>
                            </a:solidFill>
                            <a:latin typeface="Cambria Math" panose="02040503050406030204" pitchFamily="18" charset="0"/>
                          </a:rPr>
                          <m:t>𝑘</m:t>
                        </m:r>
                        <m:r>
                          <a:rPr lang="en-GB" sz="1800" i="0" dirty="0" smtClean="0">
                            <a:solidFill>
                              <a:srgbClr val="00B0F0"/>
                            </a:solidFill>
                            <a:latin typeface="Cambria Math" panose="02040503050406030204" pitchFamily="18" charset="0"/>
                          </a:rPr>
                          <m:t>=1</m:t>
                        </m:r>
                      </m:sub>
                      <m:sup>
                        <m:r>
                          <a:rPr lang="en-IN" sz="1800" b="0" i="1" dirty="0" smtClean="0">
                            <a:solidFill>
                              <a:srgbClr val="00B0F0"/>
                            </a:solidFill>
                            <a:latin typeface="Cambria Math" panose="02040503050406030204" pitchFamily="18" charset="0"/>
                          </a:rPr>
                          <m:t>𝐾</m:t>
                        </m:r>
                      </m:sup>
                      <m:e>
                        <m:sSub>
                          <m:sSubPr>
                            <m:ctrlPr>
                              <a:rPr lang="en-GB" sz="1800" i="1" dirty="0" smtClean="0">
                                <a:solidFill>
                                  <a:srgbClr val="00B0F0"/>
                                </a:solidFill>
                                <a:latin typeface="Cambria Math" panose="02040503050406030204" pitchFamily="18" charset="0"/>
                              </a:rPr>
                            </m:ctrlPr>
                          </m:sSubPr>
                          <m:e>
                            <m:r>
                              <a:rPr lang="en-GB" sz="1800" i="1" dirty="0" smtClean="0">
                                <a:solidFill>
                                  <a:srgbClr val="00B0F0"/>
                                </a:solidFill>
                                <a:latin typeface="Cambria Math" panose="02040503050406030204" pitchFamily="18" charset="0"/>
                              </a:rPr>
                              <m:t>𝛽</m:t>
                            </m:r>
                          </m:e>
                          <m:sub>
                            <m:r>
                              <a:rPr lang="en-GB" sz="1800" i="1" dirty="0" smtClean="0">
                                <a:solidFill>
                                  <a:srgbClr val="00B0F0"/>
                                </a:solidFill>
                                <a:latin typeface="Cambria Math" panose="02040503050406030204" pitchFamily="18" charset="0"/>
                              </a:rPr>
                              <m:t>𝑘</m:t>
                            </m:r>
                          </m:sub>
                        </m:sSub>
                      </m:e>
                    </m:nary>
                  </m:oMath>
                </a14:m>
                <a:r>
                  <a:rPr lang="en-IN" sz="1800" dirty="0">
                    <a:solidFill>
                      <a:srgbClr val="00B0F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800" i="1" dirty="0">
                            <a:solidFill>
                              <a:srgbClr val="00B0F0"/>
                            </a:solidFill>
                            <a:latin typeface="Cambria Math" panose="02040503050406030204" pitchFamily="18" charset="0"/>
                          </a:rPr>
                        </m:ctrlPr>
                      </m:sSubPr>
                      <m:e>
                        <m:r>
                          <a:rPr lang="en-IN" sz="1800" i="1" dirty="0">
                            <a:solidFill>
                              <a:srgbClr val="00B0F0"/>
                            </a:solidFill>
                            <a:latin typeface="Cambria Math" panose="02040503050406030204" pitchFamily="18" charset="0"/>
                          </a:rPr>
                          <m:t>𝐴</m:t>
                        </m:r>
                      </m:e>
                      <m:sub>
                        <m:r>
                          <a:rPr lang="en-IN" sz="1800" i="1" dirty="0">
                            <a:solidFill>
                              <a:srgbClr val="00B0F0"/>
                            </a:solidFill>
                            <a:latin typeface="Cambria Math" panose="02040503050406030204" pitchFamily="18" charset="0"/>
                          </a:rPr>
                          <m:t>𝑘</m:t>
                        </m:r>
                      </m:sub>
                    </m:sSub>
                  </m:oMath>
                </a14:m>
                <a:endParaRPr lang="en-IN" sz="1800" dirty="0">
                  <a:latin typeface="Times New Roman" panose="02020603050405020304" pitchFamily="18" charset="0"/>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7A367C6D-7034-3E2D-F1DD-C3CFC0DD43C7}"/>
                  </a:ext>
                </a:extLst>
              </p:cNvPr>
              <p:cNvSpPr>
                <a:spLocks noRot="1" noChangeAspect="1" noMove="1" noResize="1" noEditPoints="1" noAdjustHandles="1" noChangeArrowheads="1" noChangeShapeType="1" noTextEdit="1"/>
              </p:cNvSpPr>
              <p:nvPr/>
            </p:nvSpPr>
            <p:spPr>
              <a:xfrm>
                <a:off x="296260" y="4504942"/>
                <a:ext cx="3472903" cy="524641"/>
              </a:xfrm>
              <a:prstGeom prst="rect">
                <a:avLst/>
              </a:prstGeom>
              <a:blipFill>
                <a:blip r:embed="rId6"/>
                <a:stretch>
                  <a:fillRect l="-527" t="-67442" b="-118605"/>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042506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D4F7-5A08-9732-083B-98E6E038F3D5}"/>
              </a:ext>
            </a:extLst>
          </p:cNvPr>
          <p:cNvSpPr>
            <a:spLocks noGrp="1"/>
          </p:cNvSpPr>
          <p:nvPr>
            <p:ph type="title"/>
          </p:nvPr>
        </p:nvSpPr>
        <p:spPr/>
        <p:txBody>
          <a:bodyPr>
            <a:normAutofit fontScale="90000"/>
          </a:bodyPr>
          <a:lstStyle/>
          <a:p>
            <a:r>
              <a:rPr lang="en-IN" dirty="0"/>
              <a:t>Forward Propagation…</a:t>
            </a:r>
          </a:p>
        </p:txBody>
      </p:sp>
      <p:sp>
        <p:nvSpPr>
          <p:cNvPr id="12" name="Rectangle 11">
            <a:extLst>
              <a:ext uri="{FF2B5EF4-FFF2-40B4-BE49-F238E27FC236}">
                <a16:creationId xmlns:a16="http://schemas.microsoft.com/office/drawing/2014/main" id="{6A1635F5-1481-A7F0-07D2-7A6963C4DC9D}"/>
              </a:ext>
            </a:extLst>
          </p:cNvPr>
          <p:cNvSpPr/>
          <p:nvPr/>
        </p:nvSpPr>
        <p:spPr>
          <a:xfrm>
            <a:off x="7473395" y="1808593"/>
            <a:ext cx="916231" cy="61082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t>Here,</a:t>
            </a:r>
          </a:p>
        </p:txBody>
      </p:sp>
      <p:sp>
        <p:nvSpPr>
          <p:cNvPr id="13" name="Rectangle 12">
            <a:extLst>
              <a:ext uri="{FF2B5EF4-FFF2-40B4-BE49-F238E27FC236}">
                <a16:creationId xmlns:a16="http://schemas.microsoft.com/office/drawing/2014/main" id="{BF38B3A9-95E8-6EBA-946F-F242A95C7919}"/>
              </a:ext>
            </a:extLst>
          </p:cNvPr>
          <p:cNvSpPr/>
          <p:nvPr/>
        </p:nvSpPr>
        <p:spPr>
          <a:xfrm>
            <a:off x="7751558" y="2113446"/>
            <a:ext cx="1365194" cy="1068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t>A=a ,for Activation</a:t>
            </a:r>
          </a:p>
          <a:p>
            <a:pPr algn="ctr"/>
            <a:endParaRPr lang="en-IN" dirty="0"/>
          </a:p>
        </p:txBody>
      </p:sp>
      <p:pic>
        <p:nvPicPr>
          <p:cNvPr id="6" name="Content Placeholder 5">
            <a:extLst>
              <a:ext uri="{FF2B5EF4-FFF2-40B4-BE49-F238E27FC236}">
                <a16:creationId xmlns:a16="http://schemas.microsoft.com/office/drawing/2014/main" id="{7995A571-471A-5A88-C97A-09BB80A1BC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216" y="1349187"/>
            <a:ext cx="6193568" cy="3513138"/>
          </a:xfr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1A8C663-44EC-D0D4-A5A2-804AA33C6C7F}"/>
                  </a:ext>
                </a:extLst>
              </p:cNvPr>
              <p:cNvSpPr/>
              <p:nvPr/>
            </p:nvSpPr>
            <p:spPr>
              <a:xfrm>
                <a:off x="7668784" y="2704682"/>
                <a:ext cx="1527050" cy="1068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 xmlns:m="http://schemas.openxmlformats.org/officeDocument/2006/math">
                    <m:r>
                      <a:rPr lang="en-IN" i="1" smtClean="0">
                        <a:latin typeface="Cambria Math" panose="02040503050406030204" pitchFamily="18" charset="0"/>
                      </a:rPr>
                      <m:t>𝜎</m:t>
                    </m:r>
                  </m:oMath>
                </a14:m>
                <a:r>
                  <a:rPr lang="en-IN" dirty="0"/>
                  <a:t>:Sigmoid</a:t>
                </a:r>
              </a:p>
              <a:p>
                <a:pPr algn="ctr"/>
                <a:r>
                  <a:rPr lang="en-IN" dirty="0"/>
                  <a:t>Activation Function</a:t>
                </a:r>
              </a:p>
            </p:txBody>
          </p:sp>
        </mc:Choice>
        <mc:Fallback xmlns="">
          <p:sp>
            <p:nvSpPr>
              <p:cNvPr id="8" name="Rectangle 7">
                <a:extLst>
                  <a:ext uri="{FF2B5EF4-FFF2-40B4-BE49-F238E27FC236}">
                    <a16:creationId xmlns:a16="http://schemas.microsoft.com/office/drawing/2014/main" id="{71A8C663-44EC-D0D4-A5A2-804AA33C6C7F}"/>
                  </a:ext>
                </a:extLst>
              </p:cNvPr>
              <p:cNvSpPr>
                <a:spLocks noRot="1" noChangeAspect="1" noMove="1" noResize="1" noEditPoints="1" noAdjustHandles="1" noChangeArrowheads="1" noChangeShapeType="1" noTextEdit="1"/>
              </p:cNvSpPr>
              <p:nvPr/>
            </p:nvSpPr>
            <p:spPr>
              <a:xfrm>
                <a:off x="7668784" y="2704682"/>
                <a:ext cx="1527050" cy="1068934"/>
              </a:xfrm>
              <a:prstGeom prst="rect">
                <a:avLst/>
              </a:prstGeom>
              <a:blipFill>
                <a:blip r:embed="rId4"/>
                <a:stretch>
                  <a:fillRect b="-1714"/>
                </a:stretch>
              </a:blipFill>
              <a:ln>
                <a:noFill/>
              </a:ln>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46AB2987-C70D-7D35-2E5A-A1B133164A7A}"/>
              </a:ext>
            </a:extLst>
          </p:cNvPr>
          <p:cNvSpPr>
            <a:spLocks noGrp="1"/>
          </p:cNvSpPr>
          <p:nvPr>
            <p:ph type="sldNum" sz="quarter" idx="12"/>
          </p:nvPr>
        </p:nvSpPr>
        <p:spPr/>
        <p:txBody>
          <a:bodyPr/>
          <a:lstStyle/>
          <a:p>
            <a:fld id="{B82CCC60-E8CD-4174-8B1A-7DF615B22EEF}" type="slidenum">
              <a:rPr lang="en-US" smtClean="0"/>
              <a:pPr/>
              <a:t>13</a:t>
            </a:fld>
            <a:endParaRPr lang="en-US"/>
          </a:p>
        </p:txBody>
      </p:sp>
    </p:spTree>
    <p:extLst>
      <p:ext uri="{BB962C8B-B14F-4D97-AF65-F5344CB8AC3E}">
        <p14:creationId xmlns:p14="http://schemas.microsoft.com/office/powerpoint/2010/main" val="497337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F534-5490-7338-0114-E09159B71233}"/>
              </a:ext>
            </a:extLst>
          </p:cNvPr>
          <p:cNvSpPr>
            <a:spLocks noGrp="1"/>
          </p:cNvSpPr>
          <p:nvPr>
            <p:ph type="title"/>
          </p:nvPr>
        </p:nvSpPr>
        <p:spPr/>
        <p:txBody>
          <a:bodyPr>
            <a:normAutofit fontScale="90000"/>
          </a:bodyPr>
          <a:lstStyle/>
          <a:p>
            <a:r>
              <a:rPr lang="en-GB" dirty="0"/>
              <a:t>Forward Propagation…</a:t>
            </a:r>
            <a:endParaRPr lang="en-IN" dirty="0"/>
          </a:p>
        </p:txBody>
      </p:sp>
      <p:pic>
        <p:nvPicPr>
          <p:cNvPr id="4098" name="Picture 2" descr="But what *is* a Neural Network? | Chapter 1, deep learning 3b1b Mathematics, three blue one brown, 3 blue 1 brown, neural networks, machines learning, deep learning GIF">
            <a:extLst>
              <a:ext uri="{FF2B5EF4-FFF2-40B4-BE49-F238E27FC236}">
                <a16:creationId xmlns:a16="http://schemas.microsoft.com/office/drawing/2014/main" id="{19EC10CB-BB14-9337-A300-39741EB6751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19295" y="1655520"/>
            <a:ext cx="4428444" cy="320680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F154443-087B-C5E9-F13B-E8AE78A4ED5C}"/>
              </a:ext>
            </a:extLst>
          </p:cNvPr>
          <p:cNvSpPr>
            <a:spLocks noGrp="1"/>
          </p:cNvSpPr>
          <p:nvPr>
            <p:ph type="sldNum" sz="quarter" idx="12"/>
          </p:nvPr>
        </p:nvSpPr>
        <p:spPr/>
        <p:txBody>
          <a:bodyPr/>
          <a:lstStyle/>
          <a:p>
            <a:fld id="{B82CCC60-E8CD-4174-8B1A-7DF615B22EEF}" type="slidenum">
              <a:rPr lang="en-US" smtClean="0"/>
              <a:pPr/>
              <a:t>14</a:t>
            </a:fld>
            <a:endParaRPr lang="en-US"/>
          </a:p>
        </p:txBody>
      </p:sp>
      <p:pic>
        <p:nvPicPr>
          <p:cNvPr id="1026" name="Picture 2" descr="But what *is* a Neural Network? | Deep learning, chapter 1 three brown one blue three blue one brown three one neural networks machines learning deep learning mathematics education 3brown1blue 3b1b 3blue1brown 3 brown 1 blue 3 blue 1 brown GIF">
            <a:extLst>
              <a:ext uri="{FF2B5EF4-FFF2-40B4-BE49-F238E27FC236}">
                <a16:creationId xmlns:a16="http://schemas.microsoft.com/office/drawing/2014/main" id="{FB568587-70B3-129E-0C5F-E62B2CA42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54" y="1655520"/>
            <a:ext cx="4123035" cy="320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869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F7E4-B0BC-E86D-E2A2-C2A49B7A76A1}"/>
              </a:ext>
            </a:extLst>
          </p:cNvPr>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9. Loss  and Cost  Function</a:t>
            </a:r>
          </a:p>
        </p:txBody>
      </p:sp>
      <p:sp>
        <p:nvSpPr>
          <p:cNvPr id="3" name="Content Placeholder 2">
            <a:extLst>
              <a:ext uri="{FF2B5EF4-FFF2-40B4-BE49-F238E27FC236}">
                <a16:creationId xmlns:a16="http://schemas.microsoft.com/office/drawing/2014/main" id="{13EC973C-3E1A-BE61-F99D-FB513FFD5836}"/>
              </a:ext>
            </a:extLst>
          </p:cNvPr>
          <p:cNvSpPr>
            <a:spLocks noGrp="1"/>
          </p:cNvSpPr>
          <p:nvPr>
            <p:ph idx="1"/>
          </p:nvPr>
        </p:nvSpPr>
        <p:spPr/>
        <p:txBody>
          <a:bodyPr/>
          <a:lstStyle/>
          <a:p>
            <a:pPr marL="0" indent="0">
              <a:buNone/>
            </a:pPr>
            <a:endParaRPr lang="en-IN" dirty="0"/>
          </a:p>
          <a:p>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DBEC09F-BFEA-5E7E-E5D6-3AA6A33732CF}"/>
                  </a:ext>
                </a:extLst>
              </p:cNvPr>
              <p:cNvGraphicFramePr>
                <a:graphicFrameLocks noGrp="1"/>
              </p:cNvGraphicFramePr>
              <p:nvPr>
                <p:extLst>
                  <p:ext uri="{D42A27DB-BD31-4B8C-83A1-F6EECF244321}">
                    <p14:modId xmlns:p14="http://schemas.microsoft.com/office/powerpoint/2010/main" val="2070919002"/>
                  </p:ext>
                </p:extLst>
              </p:nvPr>
            </p:nvGraphicFramePr>
            <p:xfrm>
              <a:off x="907080" y="1502815"/>
              <a:ext cx="7024430" cy="3359511"/>
            </p:xfrm>
            <a:graphic>
              <a:graphicData uri="http://schemas.openxmlformats.org/drawingml/2006/table">
                <a:tbl>
                  <a:tblPr/>
                  <a:tblGrid>
                    <a:gridCol w="4083971">
                      <a:extLst>
                        <a:ext uri="{9D8B030D-6E8A-4147-A177-3AD203B41FA5}">
                          <a16:colId xmlns:a16="http://schemas.microsoft.com/office/drawing/2014/main" val="3001016749"/>
                        </a:ext>
                      </a:extLst>
                    </a:gridCol>
                    <a:gridCol w="2940459">
                      <a:extLst>
                        <a:ext uri="{9D8B030D-6E8A-4147-A177-3AD203B41FA5}">
                          <a16:colId xmlns:a16="http://schemas.microsoft.com/office/drawing/2014/main" val="330066088"/>
                        </a:ext>
                      </a:extLst>
                    </a:gridCol>
                  </a:tblGrid>
                  <a:tr h="559919">
                    <a:tc>
                      <a:txBody>
                        <a:bodyPr/>
                        <a:lstStyle/>
                        <a:p>
                          <a:pPr algn="ctr" fontAlgn="b"/>
                          <a:r>
                            <a:rPr lang="en-IN" b="1" dirty="0">
                              <a:effectLst/>
                              <a:latin typeface="Times New Roman" panose="02020603050405020304" pitchFamily="18" charset="0"/>
                              <a:cs typeface="Times New Roman" panose="02020603050405020304" pitchFamily="18" charset="0"/>
                            </a:rPr>
                            <a:t>Loss Function</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ctr" fontAlgn="b"/>
                          <a:r>
                            <a:rPr lang="en-IN" b="1" dirty="0">
                              <a:effectLst/>
                              <a:latin typeface="Times New Roman" panose="02020603050405020304" pitchFamily="18" charset="0"/>
                              <a:cs typeface="Times New Roman" panose="02020603050405020304" pitchFamily="18" charset="0"/>
                            </a:rPr>
                            <a:t>Cost Function</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387837520"/>
                      </a:ext>
                    </a:extLst>
                  </a:tr>
                  <a:tr h="1399796">
                    <a:tc>
                      <a:txBody>
                        <a:bodyPr/>
                        <a:lstStyle/>
                        <a:p>
                          <a:pPr algn="ctr" fontAlgn="base"/>
                          <a:r>
                            <a:rPr lang="en-GB" dirty="0">
                              <a:effectLst/>
                              <a:latin typeface="Times New Roman" panose="02020603050405020304" pitchFamily="18" charset="0"/>
                              <a:cs typeface="Times New Roman" panose="02020603050405020304" pitchFamily="18" charset="0"/>
                            </a:rPr>
                            <a:t>Measures the error between predicted and true output for a single training example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ctr" fontAlgn="base"/>
                          <a:r>
                            <a:rPr lang="en-GB" dirty="0">
                              <a:effectLst/>
                              <a:latin typeface="Times New Roman" panose="02020603050405020304" pitchFamily="18" charset="0"/>
                              <a:cs typeface="Times New Roman" panose="02020603050405020304" pitchFamily="18" charset="0"/>
                            </a:rPr>
                            <a:t>Measures the average error over the entire training set</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609996472"/>
                      </a:ext>
                    </a:extLst>
                  </a:tr>
                  <a:tr h="1399796">
                    <a:tc>
                      <a:txBody>
                        <a:bodyPr/>
                        <a:lstStyle/>
                        <a:p>
                          <a:pPr algn="ctr" fontAlgn="base"/>
                          <a14:m>
                            <m:oMathPara xmlns:m="http://schemas.openxmlformats.org/officeDocument/2006/math">
                              <m:oMathParaPr>
                                <m:jc m:val="centerGroup"/>
                              </m:oMathParaPr>
                              <m:oMath xmlns:m="http://schemas.openxmlformats.org/officeDocument/2006/math">
                                <m:sSup>
                                  <m:sSupPr>
                                    <m:ctrlPr>
                                      <a:rPr lang="en-GB" i="1" dirty="0" smtClean="0">
                                        <a:solidFill>
                                          <a:srgbClr val="836967"/>
                                        </a:solidFill>
                                        <a:effectLst/>
                                        <a:latin typeface="Cambria Math" panose="02040503050406030204" pitchFamily="18" charset="0"/>
                                      </a:rPr>
                                    </m:ctrlPr>
                                  </m:sSupPr>
                                  <m:e>
                                    <m:d>
                                      <m:dPr>
                                        <m:ctrlPr>
                                          <a:rPr lang="en-GB" i="1" dirty="0">
                                            <a:solidFill>
                                              <a:srgbClr val="836967"/>
                                            </a:solidFill>
                                            <a:effectLst/>
                                            <a:latin typeface="Cambria Math" panose="02040503050406030204" pitchFamily="18" charset="0"/>
                                          </a:rPr>
                                        </m:ctrlPr>
                                      </m:dPr>
                                      <m:e>
                                        <m:sSub>
                                          <m:sSubPr>
                                            <m:ctrlPr>
                                              <a:rPr lang="en-GB" i="1" dirty="0">
                                                <a:solidFill>
                                                  <a:srgbClr val="836967"/>
                                                </a:solidFill>
                                                <a:effectLst/>
                                                <a:latin typeface="Cambria Math" panose="02040503050406030204" pitchFamily="18" charset="0"/>
                                              </a:rPr>
                                            </m:ctrlPr>
                                          </m:sSubPr>
                                          <m:e>
                                            <m:r>
                                              <a:rPr lang="en-GB" i="1" dirty="0">
                                                <a:effectLst/>
                                                <a:latin typeface="Cambria Math" panose="02040503050406030204" pitchFamily="18" charset="0"/>
                                              </a:rPr>
                                              <m:t>𝑦</m:t>
                                            </m:r>
                                          </m:e>
                                          <m:sub>
                                            <m:r>
                                              <a:rPr lang="en-GB" i="1" dirty="0" smtClean="0">
                                                <a:effectLst/>
                                                <a:latin typeface="Cambria Math" panose="02040503050406030204" pitchFamily="18" charset="0"/>
                                              </a:rPr>
                                              <m:t>𝑖</m:t>
                                            </m:r>
                                          </m:sub>
                                        </m:sSub>
                                        <m:r>
                                          <a:rPr lang="en-GB" i="0" dirty="0">
                                            <a:effectLst/>
                                            <a:latin typeface="Cambria Math" panose="02040503050406030204" pitchFamily="18" charset="0"/>
                                          </a:rPr>
                                          <m:t>−</m:t>
                                        </m:r>
                                        <m:sSub>
                                          <m:sSubPr>
                                            <m:ctrlPr>
                                              <a:rPr lang="en-GB" i="1" dirty="0">
                                                <a:solidFill>
                                                  <a:srgbClr val="836967"/>
                                                </a:solidFill>
                                                <a:effectLst/>
                                                <a:latin typeface="Cambria Math" panose="02040503050406030204" pitchFamily="18" charset="0"/>
                                              </a:rPr>
                                            </m:ctrlPr>
                                          </m:sSubPr>
                                          <m:e>
                                            <m:acc>
                                              <m:accPr>
                                                <m:chr m:val="̂"/>
                                                <m:ctrlPr>
                                                  <a:rPr lang="en-GB" i="1" dirty="0">
                                                    <a:solidFill>
                                                      <a:srgbClr val="836967"/>
                                                    </a:solidFill>
                                                    <a:effectLst/>
                                                    <a:latin typeface="Cambria Math" panose="02040503050406030204" pitchFamily="18" charset="0"/>
                                                  </a:rPr>
                                                </m:ctrlPr>
                                              </m:accPr>
                                              <m:e>
                                                <m:r>
                                                  <a:rPr lang="en-GB" i="1" dirty="0">
                                                    <a:effectLst/>
                                                    <a:latin typeface="Cambria Math" panose="02040503050406030204" pitchFamily="18" charset="0"/>
                                                  </a:rPr>
                                                  <m:t>𝑦</m:t>
                                                </m:r>
                                              </m:e>
                                            </m:acc>
                                          </m:e>
                                          <m:sub>
                                            <m:r>
                                              <a:rPr lang="en-GB" i="1" dirty="0" smtClean="0">
                                                <a:effectLst/>
                                                <a:latin typeface="Cambria Math" panose="02040503050406030204" pitchFamily="18" charset="0"/>
                                              </a:rPr>
                                              <m:t>𝑖</m:t>
                                            </m:r>
                                          </m:sub>
                                        </m:sSub>
                                      </m:e>
                                    </m:d>
                                  </m:e>
                                  <m:sup>
                                    <m:r>
                                      <a:rPr lang="en-GB" i="0" dirty="0">
                                        <a:effectLst/>
                                        <a:latin typeface="Cambria Math" panose="02040503050406030204" pitchFamily="18" charset="0"/>
                                      </a:rPr>
                                      <m:t>2</m:t>
                                    </m:r>
                                  </m:sup>
                                </m:sSup>
                              </m:oMath>
                            </m:oMathPara>
                          </a14:m>
                          <a:endParaRPr lang="en-GB" dirty="0">
                            <a:effectLst/>
                            <a:latin typeface="Times New Roman" panose="02020603050405020304" pitchFamily="18" charset="0"/>
                            <a:cs typeface="Times New Roman" panose="02020603050405020304" pitchFamily="18" charset="0"/>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algn="ctr" fontAlgn="base"/>
                          <a14:m>
                            <m:oMathPara xmlns:m="http://schemas.openxmlformats.org/officeDocument/2006/math">
                              <m:oMathParaPr>
                                <m:jc m:val="centerGroup"/>
                              </m:oMathParaPr>
                              <m:oMath xmlns:m="http://schemas.openxmlformats.org/officeDocument/2006/math">
                                <m:nary>
                                  <m:naryPr>
                                    <m:chr m:val="∑"/>
                                    <m:limLoc m:val="undOvr"/>
                                    <m:grow m:val="on"/>
                                    <m:ctrlPr>
                                      <a:rPr lang="en-GB" i="1" dirty="0" smtClean="0">
                                        <a:solidFill>
                                          <a:srgbClr val="836967"/>
                                        </a:solidFill>
                                        <a:effectLst/>
                                        <a:latin typeface="Cambria Math" panose="02040503050406030204" pitchFamily="18" charset="0"/>
                                      </a:rPr>
                                    </m:ctrlPr>
                                  </m:naryPr>
                                  <m:sub>
                                    <m:r>
                                      <a:rPr lang="en-GB" i="1" dirty="0" smtClean="0">
                                        <a:solidFill>
                                          <a:srgbClr val="836967"/>
                                        </a:solidFill>
                                        <a:effectLst/>
                                        <a:latin typeface="Cambria Math" panose="02040503050406030204" pitchFamily="18" charset="0"/>
                                      </a:rPr>
                                      <m:t>𝑖</m:t>
                                    </m:r>
                                    <m:r>
                                      <a:rPr lang="en-GB" i="1" dirty="0" smtClean="0">
                                        <a:solidFill>
                                          <a:srgbClr val="836967"/>
                                        </a:solidFill>
                                        <a:effectLst/>
                                        <a:latin typeface="Cambria Math" panose="02040503050406030204" pitchFamily="18" charset="0"/>
                                      </a:rPr>
                                      <m:t>=1</m:t>
                                    </m:r>
                                  </m:sub>
                                  <m:sup>
                                    <m:r>
                                      <a:rPr lang="en-GB" i="1" dirty="0" smtClean="0">
                                        <a:solidFill>
                                          <a:srgbClr val="836967"/>
                                        </a:solidFill>
                                        <a:effectLst/>
                                        <a:latin typeface="Cambria Math" panose="02040503050406030204" pitchFamily="18" charset="0"/>
                                      </a:rPr>
                                      <m:t>𝑛</m:t>
                                    </m:r>
                                  </m:sup>
                                  <m:e>
                                    <m:sSup>
                                      <m:sSupPr>
                                        <m:ctrlPr>
                                          <a:rPr lang="en-GB" i="1" dirty="0" smtClean="0">
                                            <a:solidFill>
                                              <a:srgbClr val="836967"/>
                                            </a:solidFill>
                                            <a:effectLst/>
                                            <a:latin typeface="Cambria Math" panose="02040503050406030204" pitchFamily="18" charset="0"/>
                                          </a:rPr>
                                        </m:ctrlPr>
                                      </m:sSupPr>
                                      <m:e>
                                        <m:d>
                                          <m:dPr>
                                            <m:ctrlPr>
                                              <a:rPr lang="en-GB" i="1" dirty="0">
                                                <a:solidFill>
                                                  <a:srgbClr val="836967"/>
                                                </a:solidFill>
                                                <a:effectLst/>
                                                <a:latin typeface="Cambria Math" panose="02040503050406030204" pitchFamily="18" charset="0"/>
                                              </a:rPr>
                                            </m:ctrlPr>
                                          </m:dPr>
                                          <m:e>
                                            <m:sSub>
                                              <m:sSubPr>
                                                <m:ctrlPr>
                                                  <a:rPr lang="en-GB" i="1" dirty="0">
                                                    <a:solidFill>
                                                      <a:srgbClr val="836967"/>
                                                    </a:solidFill>
                                                    <a:effectLst/>
                                                    <a:latin typeface="Cambria Math" panose="02040503050406030204" pitchFamily="18" charset="0"/>
                                                  </a:rPr>
                                                </m:ctrlPr>
                                              </m:sSubPr>
                                              <m:e>
                                                <m:r>
                                                  <a:rPr lang="en-GB" i="1" dirty="0">
                                                    <a:effectLst/>
                                                    <a:latin typeface="Cambria Math" panose="02040503050406030204" pitchFamily="18" charset="0"/>
                                                  </a:rPr>
                                                  <m:t>𝑦</m:t>
                                                </m:r>
                                              </m:e>
                                              <m:sub>
                                                <m:r>
                                                  <a:rPr lang="en-GB" i="1" dirty="0" smtClean="0">
                                                    <a:effectLst/>
                                                    <a:latin typeface="Cambria Math" panose="02040503050406030204" pitchFamily="18" charset="0"/>
                                                  </a:rPr>
                                                  <m:t>𝑖</m:t>
                                                </m:r>
                                              </m:sub>
                                            </m:sSub>
                                            <m:r>
                                              <a:rPr lang="en-GB" i="0" dirty="0">
                                                <a:effectLst/>
                                                <a:latin typeface="Cambria Math" panose="02040503050406030204" pitchFamily="18" charset="0"/>
                                              </a:rPr>
                                              <m:t>−</m:t>
                                            </m:r>
                                            <m:sSub>
                                              <m:sSubPr>
                                                <m:ctrlPr>
                                                  <a:rPr lang="en-GB" i="1" dirty="0">
                                                    <a:solidFill>
                                                      <a:srgbClr val="836967"/>
                                                    </a:solidFill>
                                                    <a:effectLst/>
                                                    <a:latin typeface="Cambria Math" panose="02040503050406030204" pitchFamily="18" charset="0"/>
                                                  </a:rPr>
                                                </m:ctrlPr>
                                              </m:sSubPr>
                                              <m:e>
                                                <m:acc>
                                                  <m:accPr>
                                                    <m:chr m:val="̂"/>
                                                    <m:ctrlPr>
                                                      <a:rPr lang="en-GB" i="1" dirty="0">
                                                        <a:solidFill>
                                                          <a:srgbClr val="836967"/>
                                                        </a:solidFill>
                                                        <a:effectLst/>
                                                        <a:latin typeface="Cambria Math" panose="02040503050406030204" pitchFamily="18" charset="0"/>
                                                      </a:rPr>
                                                    </m:ctrlPr>
                                                  </m:accPr>
                                                  <m:e>
                                                    <m:r>
                                                      <a:rPr lang="en-GB" i="1" dirty="0">
                                                        <a:effectLst/>
                                                        <a:latin typeface="Cambria Math" panose="02040503050406030204" pitchFamily="18" charset="0"/>
                                                      </a:rPr>
                                                      <m:t>𝑦</m:t>
                                                    </m:r>
                                                  </m:e>
                                                </m:acc>
                                              </m:e>
                                              <m:sub>
                                                <m:r>
                                                  <a:rPr lang="en-GB" i="1" dirty="0" smtClean="0">
                                                    <a:effectLst/>
                                                    <a:latin typeface="Cambria Math" panose="02040503050406030204" pitchFamily="18" charset="0"/>
                                                  </a:rPr>
                                                  <m:t>𝑖</m:t>
                                                </m:r>
                                              </m:sub>
                                            </m:sSub>
                                          </m:e>
                                        </m:d>
                                      </m:e>
                                      <m:sup>
                                        <m:r>
                                          <a:rPr lang="en-GB" i="0" dirty="0">
                                            <a:effectLst/>
                                            <a:latin typeface="Cambria Math" panose="02040503050406030204" pitchFamily="18" charset="0"/>
                                          </a:rPr>
                                          <m:t>2</m:t>
                                        </m:r>
                                      </m:sup>
                                    </m:sSup>
                                  </m:e>
                                </m:nary>
                              </m:oMath>
                            </m:oMathPara>
                          </a14:m>
                          <a:endParaRPr lang="en-GB" dirty="0">
                            <a:effectLst/>
                            <a:latin typeface="Times New Roman" panose="02020603050405020304" pitchFamily="18" charset="0"/>
                            <a:cs typeface="Times New Roman" panose="02020603050405020304" pitchFamily="18" charset="0"/>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312958214"/>
                      </a:ext>
                    </a:extLst>
                  </a:tr>
                </a:tbl>
              </a:graphicData>
            </a:graphic>
          </p:graphicFrame>
        </mc:Choice>
        <mc:Fallback xmlns="">
          <p:graphicFrame>
            <p:nvGraphicFramePr>
              <p:cNvPr id="4" name="Table 3">
                <a:extLst>
                  <a:ext uri="{FF2B5EF4-FFF2-40B4-BE49-F238E27FC236}">
                    <a16:creationId xmlns:a16="http://schemas.microsoft.com/office/drawing/2014/main" id="{7DBEC09F-BFEA-5E7E-E5D6-3AA6A33732CF}"/>
                  </a:ext>
                </a:extLst>
              </p:cNvPr>
              <p:cNvGraphicFramePr>
                <a:graphicFrameLocks noGrp="1"/>
              </p:cNvGraphicFramePr>
              <p:nvPr>
                <p:extLst>
                  <p:ext uri="{D42A27DB-BD31-4B8C-83A1-F6EECF244321}">
                    <p14:modId xmlns:p14="http://schemas.microsoft.com/office/powerpoint/2010/main" val="2070919002"/>
                  </p:ext>
                </p:extLst>
              </p:nvPr>
            </p:nvGraphicFramePr>
            <p:xfrm>
              <a:off x="907080" y="1502815"/>
              <a:ext cx="7024430" cy="3359511"/>
            </p:xfrm>
            <a:graphic>
              <a:graphicData uri="http://schemas.openxmlformats.org/drawingml/2006/table">
                <a:tbl>
                  <a:tblPr/>
                  <a:tblGrid>
                    <a:gridCol w="4083971">
                      <a:extLst>
                        <a:ext uri="{9D8B030D-6E8A-4147-A177-3AD203B41FA5}">
                          <a16:colId xmlns:a16="http://schemas.microsoft.com/office/drawing/2014/main" val="3001016749"/>
                        </a:ext>
                      </a:extLst>
                    </a:gridCol>
                    <a:gridCol w="2940459">
                      <a:extLst>
                        <a:ext uri="{9D8B030D-6E8A-4147-A177-3AD203B41FA5}">
                          <a16:colId xmlns:a16="http://schemas.microsoft.com/office/drawing/2014/main" val="330066088"/>
                        </a:ext>
                      </a:extLst>
                    </a:gridCol>
                  </a:tblGrid>
                  <a:tr h="559919">
                    <a:tc>
                      <a:txBody>
                        <a:bodyPr/>
                        <a:lstStyle/>
                        <a:p>
                          <a:pPr algn="ctr" fontAlgn="b"/>
                          <a:r>
                            <a:rPr lang="en-IN" b="1" dirty="0">
                              <a:effectLst/>
                              <a:latin typeface="Times New Roman" panose="02020603050405020304" pitchFamily="18" charset="0"/>
                              <a:cs typeface="Times New Roman" panose="02020603050405020304" pitchFamily="18" charset="0"/>
                            </a:rPr>
                            <a:t>Loss Function</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ctr" fontAlgn="b"/>
                          <a:r>
                            <a:rPr lang="en-IN" b="1" dirty="0">
                              <a:effectLst/>
                              <a:latin typeface="Times New Roman" panose="02020603050405020304" pitchFamily="18" charset="0"/>
                              <a:cs typeface="Times New Roman" panose="02020603050405020304" pitchFamily="18" charset="0"/>
                            </a:rPr>
                            <a:t>Cost Function</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387837520"/>
                      </a:ext>
                    </a:extLst>
                  </a:tr>
                  <a:tr h="1399796">
                    <a:tc>
                      <a:txBody>
                        <a:bodyPr/>
                        <a:lstStyle/>
                        <a:p>
                          <a:pPr algn="ctr" fontAlgn="base"/>
                          <a:r>
                            <a:rPr lang="en-GB" dirty="0">
                              <a:effectLst/>
                              <a:latin typeface="Times New Roman" panose="02020603050405020304" pitchFamily="18" charset="0"/>
                              <a:cs typeface="Times New Roman" panose="02020603050405020304" pitchFamily="18" charset="0"/>
                            </a:rPr>
                            <a:t>Measures the error between predicted and true output for a single training example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ctr" fontAlgn="base"/>
                          <a:r>
                            <a:rPr lang="en-GB">
                              <a:effectLst/>
                              <a:latin typeface="Times New Roman" panose="02020603050405020304" pitchFamily="18" charset="0"/>
                              <a:cs typeface="Times New Roman" panose="02020603050405020304" pitchFamily="18" charset="0"/>
                            </a:rPr>
                            <a:t>Measures the average error over the entire training set</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609996472"/>
                      </a:ext>
                    </a:extLst>
                  </a:tr>
                  <a:tr h="1399796">
                    <a:tc>
                      <a:txBody>
                        <a:bodyPr/>
                        <a:lstStyle/>
                        <a:p>
                          <a:endParaRPr lang="en-US"/>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blipFill>
                          <a:blip r:embed="rId3"/>
                          <a:stretch>
                            <a:fillRect t="-140435" r="-72131" b="-435"/>
                          </a:stretch>
                        </a:blipFill>
                      </a:tcPr>
                    </a:tc>
                    <a:tc>
                      <a:txBody>
                        <a:bodyPr/>
                        <a:lstStyle/>
                        <a:p>
                          <a:endParaRPr lang="en-US"/>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blipFill>
                          <a:blip r:embed="rId3"/>
                          <a:stretch>
                            <a:fillRect l="-138923" t="-140435" r="-207" b="-435"/>
                          </a:stretch>
                        </a:blipFill>
                      </a:tcPr>
                    </a:tc>
                    <a:extLst>
                      <a:ext uri="{0D108BD9-81ED-4DB2-BD59-A6C34878D82A}">
                        <a16:rowId xmlns:a16="http://schemas.microsoft.com/office/drawing/2014/main" val="3312958214"/>
                      </a:ext>
                    </a:extLst>
                  </a:tr>
                </a:tbl>
              </a:graphicData>
            </a:graphic>
          </p:graphicFrame>
        </mc:Fallback>
      </mc:AlternateContent>
      <p:sp>
        <p:nvSpPr>
          <p:cNvPr id="5" name="Slide Number Placeholder 4">
            <a:extLst>
              <a:ext uri="{FF2B5EF4-FFF2-40B4-BE49-F238E27FC236}">
                <a16:creationId xmlns:a16="http://schemas.microsoft.com/office/drawing/2014/main" id="{4058C41F-3D6F-F705-4618-EC42AE85A25C}"/>
              </a:ext>
            </a:extLst>
          </p:cNvPr>
          <p:cNvSpPr>
            <a:spLocks noGrp="1"/>
          </p:cNvSpPr>
          <p:nvPr>
            <p:ph type="sldNum" sz="quarter" idx="12"/>
          </p:nvPr>
        </p:nvSpPr>
        <p:spPr/>
        <p:txBody>
          <a:bodyPr/>
          <a:lstStyle/>
          <a:p>
            <a:fld id="{B82CCC60-E8CD-4174-8B1A-7DF615B22EEF}" type="slidenum">
              <a:rPr lang="en-US" smtClean="0"/>
              <a:pPr/>
              <a:t>15</a:t>
            </a:fld>
            <a:endParaRPr lang="en-US"/>
          </a:p>
        </p:txBody>
      </p:sp>
      <p:sp>
        <p:nvSpPr>
          <p:cNvPr id="6" name="Rectangle: Rounded Corners 5">
            <a:extLst>
              <a:ext uri="{FF2B5EF4-FFF2-40B4-BE49-F238E27FC236}">
                <a16:creationId xmlns:a16="http://schemas.microsoft.com/office/drawing/2014/main" id="{E28FA36A-CD55-5224-91C4-DCC1A260A4A0}"/>
              </a:ext>
            </a:extLst>
          </p:cNvPr>
          <p:cNvSpPr/>
          <p:nvPr/>
        </p:nvSpPr>
        <p:spPr>
          <a:xfrm>
            <a:off x="5182821" y="3946095"/>
            <a:ext cx="610820" cy="458115"/>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2200" dirty="0"/>
              <a:t>L  </a:t>
            </a:r>
            <a:r>
              <a:rPr lang="en-IN" dirty="0"/>
              <a:t>=</a:t>
            </a:r>
          </a:p>
        </p:txBody>
      </p:sp>
      <p:sp>
        <p:nvSpPr>
          <p:cNvPr id="7" name="Rectangle 6">
            <a:extLst>
              <a:ext uri="{FF2B5EF4-FFF2-40B4-BE49-F238E27FC236}">
                <a16:creationId xmlns:a16="http://schemas.microsoft.com/office/drawing/2014/main" id="{446562B1-330C-B10B-A07C-AAD5CEDDBE9A}"/>
              </a:ext>
            </a:extLst>
          </p:cNvPr>
          <p:cNvSpPr/>
          <p:nvPr/>
        </p:nvSpPr>
        <p:spPr>
          <a:xfrm>
            <a:off x="1823310" y="3977651"/>
            <a:ext cx="607188" cy="45811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1800"/>
              <a:t>L  </a:t>
            </a:r>
            <a:r>
              <a:rPr lang="en-IN"/>
              <a:t>=</a:t>
            </a:r>
            <a:endParaRPr lang="en-IN" dirty="0"/>
          </a:p>
        </p:txBody>
      </p:sp>
    </p:spTree>
    <p:extLst>
      <p:ext uri="{BB962C8B-B14F-4D97-AF65-F5344CB8AC3E}">
        <p14:creationId xmlns:p14="http://schemas.microsoft.com/office/powerpoint/2010/main" val="990612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4DED-0E22-C822-8DFE-ADB8C9B13180}"/>
              </a:ext>
            </a:extLst>
          </p:cNvPr>
          <p:cNvSpPr>
            <a:spLocks noGrp="1"/>
          </p:cNvSpPr>
          <p:nvPr>
            <p:ph type="title"/>
          </p:nvPr>
        </p:nvSpPr>
        <p:spPr/>
        <p:txBody>
          <a:bodyPr>
            <a:normAutofit fontScale="90000"/>
          </a:bodyPr>
          <a:lstStyle/>
          <a:p>
            <a:r>
              <a:rPr lang="en-GB" dirty="0"/>
              <a:t>10. Backpropagation</a:t>
            </a:r>
            <a:endParaRPr lang="en-IN" dirty="0"/>
          </a:p>
        </p:txBody>
      </p:sp>
      <p:pic>
        <p:nvPicPr>
          <p:cNvPr id="1026" name="Picture 2" descr="Backwards propagation. Gif shows the backwards propagation of errors through a network.">
            <a:extLst>
              <a:ext uri="{FF2B5EF4-FFF2-40B4-BE49-F238E27FC236}">
                <a16:creationId xmlns:a16="http://schemas.microsoft.com/office/drawing/2014/main" id="{DD31E71E-8736-D974-5F96-03C17187C1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1670" y="1666752"/>
            <a:ext cx="7329839" cy="350098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9A926D8-C128-3B2B-15B3-20BBBEEFEE2F}"/>
              </a:ext>
            </a:extLst>
          </p:cNvPr>
          <p:cNvSpPr>
            <a:spLocks noGrp="1"/>
          </p:cNvSpPr>
          <p:nvPr>
            <p:ph type="sldNum" sz="quarter" idx="12"/>
          </p:nvPr>
        </p:nvSpPr>
        <p:spPr/>
        <p:txBody>
          <a:bodyPr/>
          <a:lstStyle/>
          <a:p>
            <a:fld id="{B82CCC60-E8CD-4174-8B1A-7DF615B22EEF}" type="slidenum">
              <a:rPr lang="en-US" smtClean="0"/>
              <a:pPr/>
              <a:t>16</a:t>
            </a:fld>
            <a:endParaRPr lang="en-US"/>
          </a:p>
        </p:txBody>
      </p:sp>
    </p:spTree>
    <p:extLst>
      <p:ext uri="{BB962C8B-B14F-4D97-AF65-F5344CB8AC3E}">
        <p14:creationId xmlns:p14="http://schemas.microsoft.com/office/powerpoint/2010/main" val="1777645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8E9A-64FF-8FAC-52FB-586E2EDEDBF0}"/>
              </a:ext>
            </a:extLst>
          </p:cNvPr>
          <p:cNvSpPr>
            <a:spLocks noGrp="1"/>
          </p:cNvSpPr>
          <p:nvPr>
            <p:ph type="title"/>
          </p:nvPr>
        </p:nvSpPr>
        <p:spPr/>
        <p:txBody>
          <a:bodyPr>
            <a:normAutofit/>
          </a:bodyPr>
          <a:lstStyle/>
          <a:p>
            <a:pPr algn="l"/>
            <a:r>
              <a:rPr lang="en-IN" sz="3200" dirty="0">
                <a:solidFill>
                  <a:srgbClr val="F2CD44"/>
                </a:solidFill>
                <a:latin typeface="Times New Roman" panose="02020603050405020304" pitchFamily="18" charset="0"/>
                <a:cs typeface="Times New Roman" panose="02020603050405020304" pitchFamily="18" charset="0"/>
              </a:rPr>
              <a:t>Backpropagation…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D05B708-5C91-0068-F022-7CA3BE8B881C}"/>
                  </a:ext>
                </a:extLst>
              </p:cNvPr>
              <p:cNvSpPr>
                <a:spLocks noGrp="1"/>
              </p:cNvSpPr>
              <p:nvPr>
                <p:ph sz="half" idx="2"/>
              </p:nvPr>
            </p:nvSpPr>
            <p:spPr>
              <a:xfrm>
                <a:off x="4648200" y="1332629"/>
                <a:ext cx="4038600" cy="3394472"/>
              </a:xfrm>
              <a:noFill/>
              <a:ln>
                <a:noFill/>
              </a:ln>
            </p:spPr>
            <p:style>
              <a:lnRef idx="0">
                <a:scrgbClr r="0" g="0" b="0"/>
              </a:lnRef>
              <a:fillRef idx="0">
                <a:scrgbClr r="0" g="0" b="0"/>
              </a:fillRef>
              <a:effectRef idx="0">
                <a:scrgbClr r="0" g="0" b="0"/>
              </a:effectRef>
              <a:fontRef idx="minor">
                <a:schemeClr val="dk1"/>
              </a:fontRef>
            </p:style>
            <p:txBody>
              <a:bodyPr>
                <a:normAutofit/>
              </a:bodyPr>
              <a:lstStyle/>
              <a:p>
                <a:pPr marL="0" indent="0">
                  <a:buNone/>
                </a:pPr>
                <a:endParaRPr lang="en-IN" sz="2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𝑤</m:t>
                        </m:r>
                      </m:e>
                      <m:sub>
                        <m:r>
                          <m:rPr>
                            <m:sty m:val="p"/>
                          </m:rPr>
                          <a:rPr lang="en-GB" sz="2200" b="0" i="0" dirty="0" smtClean="0">
                            <a:latin typeface="Cambria Math" panose="02040503050406030204" pitchFamily="18" charset="0"/>
                          </a:rPr>
                          <m:t>new</m:t>
                        </m:r>
                      </m:sub>
                    </m:sSub>
                    <m:r>
                      <a:rPr lang="en-IN" sz="2200" i="0" dirty="0" smtClean="0">
                        <a:latin typeface="Cambria Math" panose="02040503050406030204" pitchFamily="18" charset="0"/>
                      </a:rPr>
                      <m:t>=</m:t>
                    </m:r>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𝑤</m:t>
                        </m:r>
                      </m:e>
                      <m:sub>
                        <m:r>
                          <m:rPr>
                            <m:sty m:val="p"/>
                          </m:rPr>
                          <a:rPr lang="en-GB" sz="2200" b="0" i="0" dirty="0" smtClean="0">
                            <a:latin typeface="Cambria Math" panose="02040503050406030204" pitchFamily="18" charset="0"/>
                          </a:rPr>
                          <m:t>old</m:t>
                        </m:r>
                      </m:sub>
                    </m:sSub>
                    <m:r>
                      <a:rPr lang="en-IN" sz="2200" i="0" dirty="0" smtClean="0">
                        <a:latin typeface="Cambria Math" panose="02040503050406030204" pitchFamily="18" charset="0"/>
                      </a:rPr>
                      <m:t>−</m:t>
                    </m:r>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𝜂</m:t>
                        </m:r>
                      </m:e>
                      <m:sub>
                        <m:f>
                          <m:fPr>
                            <m:ctrlPr>
                              <a:rPr lang="en-IN" sz="2200" i="1" dirty="0" smtClean="0">
                                <a:solidFill>
                                  <a:srgbClr val="836967"/>
                                </a:solidFill>
                                <a:latin typeface="Cambria Math" panose="02040503050406030204" pitchFamily="18" charset="0"/>
                              </a:rPr>
                            </m:ctrlPr>
                          </m:fPr>
                          <m:num>
                            <m:r>
                              <a:rPr lang="en-IN" sz="2200" i="0" dirty="0" smtClean="0">
                                <a:latin typeface="Cambria Math" panose="02040503050406030204" pitchFamily="18" charset="0"/>
                              </a:rPr>
                              <m:t>𝜕</m:t>
                            </m:r>
                            <m:r>
                              <a:rPr lang="en-IN" sz="2200" i="1" dirty="0" smtClean="0">
                                <a:latin typeface="Cambria Math" panose="02040503050406030204" pitchFamily="18" charset="0"/>
                              </a:rPr>
                              <m:t>𝐿</m:t>
                            </m:r>
                          </m:num>
                          <m:den>
                            <m:r>
                              <a:rPr lang="en-IN" sz="2200" i="0" dirty="0" smtClean="0">
                                <a:latin typeface="Cambria Math" panose="02040503050406030204" pitchFamily="18" charset="0"/>
                              </a:rPr>
                              <m:t>𝜕</m:t>
                            </m:r>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𝑤</m:t>
                                </m:r>
                              </m:e>
                              <m:sub>
                                <m:r>
                                  <m:rPr>
                                    <m:sty m:val="p"/>
                                  </m:rPr>
                                  <a:rPr lang="en-GB" sz="2200" b="0" i="0" dirty="0" smtClean="0">
                                    <a:latin typeface="Cambria Math" panose="02040503050406030204" pitchFamily="18" charset="0"/>
                                  </a:rPr>
                                  <m:t>old</m:t>
                                </m:r>
                              </m:sub>
                            </m:sSub>
                          </m:den>
                        </m:f>
                      </m:sub>
                    </m:sSub>
                  </m:oMath>
                </a14:m>
                <a:endParaRPr lang="en-IN" sz="2200" i="1" dirty="0">
                  <a:solidFill>
                    <a:srgbClr val="836967"/>
                  </a:solidFill>
                  <a:latin typeface="Cambria Math" panose="02040503050406030204" pitchFamily="18" charset="0"/>
                </a:endParaRPr>
              </a:p>
              <a:p>
                <a14:m>
                  <m:oMath xmlns:m="http://schemas.openxmlformats.org/officeDocument/2006/math">
                    <m:r>
                      <a:rPr lang="en-IN" sz="2200" i="1" dirty="0" smtClean="0">
                        <a:latin typeface="Cambria Math" panose="02040503050406030204" pitchFamily="18" charset="0"/>
                      </a:rPr>
                      <m:t>𝜂</m:t>
                    </m:r>
                  </m:oMath>
                </a14:m>
                <a:r>
                  <a:rPr lang="en-IN" sz="2200" i="1" dirty="0">
                    <a:solidFill>
                      <a:srgbClr val="836967"/>
                    </a:solidFill>
                    <a:latin typeface="Cambria Math" panose="02040503050406030204" pitchFamily="18" charset="0"/>
                  </a:rPr>
                  <a:t>: </a:t>
                </a:r>
                <a:r>
                  <a:rPr lang="en-IN" sz="2200" i="1" dirty="0">
                    <a:solidFill>
                      <a:srgbClr val="836967"/>
                    </a:solidFill>
                    <a:latin typeface="Times New Roman" panose="02020603050405020304" pitchFamily="18" charset="0"/>
                    <a:cs typeface="Times New Roman" panose="02020603050405020304" pitchFamily="18" charset="0"/>
                  </a:rPr>
                  <a:t>learning Rate(generally its 0.001) ) but may update In backpropagation process.</a:t>
                </a:r>
                <a:endParaRPr lang="en-IN" sz="2200" i="1" dirty="0">
                  <a:solidFill>
                    <a:srgbClr val="836967"/>
                  </a:solidFill>
                  <a:latin typeface="Cambria Math" panose="02040503050406030204" pitchFamily="18" charset="0"/>
                </a:endParaRPr>
              </a:p>
              <a:p>
                <a14:m>
                  <m:oMath xmlns:m="http://schemas.openxmlformats.org/officeDocument/2006/math">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𝑤</m:t>
                        </m:r>
                      </m:e>
                      <m:sub>
                        <m:r>
                          <a:rPr lang="en-IN" sz="2200" i="0" dirty="0" smtClean="0">
                            <a:latin typeface="Cambria Math" panose="02040503050406030204" pitchFamily="18" charset="0"/>
                          </a:rPr>
                          <m:t>4</m:t>
                        </m:r>
                      </m:sub>
                    </m:sSub>
                    <m:r>
                      <a:rPr lang="en-IN" sz="2200" i="0" dirty="0" smtClean="0">
                        <a:latin typeface="Cambria Math" panose="02040503050406030204" pitchFamily="18" charset="0"/>
                      </a:rPr>
                      <m:t>=</m:t>
                    </m:r>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𝑤</m:t>
                        </m:r>
                      </m:e>
                      <m:sub>
                        <m:r>
                          <a:rPr lang="en-IN" sz="2200" i="0" dirty="0" smtClean="0">
                            <a:latin typeface="Cambria Math" panose="02040503050406030204" pitchFamily="18" charset="0"/>
                          </a:rPr>
                          <m:t>4</m:t>
                        </m:r>
                      </m:sub>
                    </m:sSub>
                    <m:r>
                      <a:rPr lang="en-IN" sz="2200" i="0" dirty="0" smtClean="0">
                        <a:latin typeface="Cambria Math" panose="02040503050406030204" pitchFamily="18" charset="0"/>
                      </a:rPr>
                      <m:t>−</m:t>
                    </m:r>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𝜂</m:t>
                        </m:r>
                      </m:e>
                      <m:sub>
                        <m:f>
                          <m:fPr>
                            <m:ctrlPr>
                              <a:rPr lang="en-IN" sz="2200" i="1" dirty="0" smtClean="0">
                                <a:solidFill>
                                  <a:srgbClr val="836967"/>
                                </a:solidFill>
                                <a:latin typeface="Cambria Math" panose="02040503050406030204" pitchFamily="18" charset="0"/>
                              </a:rPr>
                            </m:ctrlPr>
                          </m:fPr>
                          <m:num>
                            <m:r>
                              <a:rPr lang="en-IN" sz="2200" i="0" dirty="0" smtClean="0">
                                <a:latin typeface="Cambria Math" panose="02040503050406030204" pitchFamily="18" charset="0"/>
                              </a:rPr>
                              <m:t>𝜕</m:t>
                            </m:r>
                            <m:r>
                              <a:rPr lang="en-IN" sz="2200" i="1" dirty="0" smtClean="0">
                                <a:latin typeface="Cambria Math" panose="02040503050406030204" pitchFamily="18" charset="0"/>
                              </a:rPr>
                              <m:t>𝐿</m:t>
                            </m:r>
                          </m:num>
                          <m:den>
                            <m:r>
                              <a:rPr lang="en-IN" sz="2200" i="0" dirty="0" smtClean="0">
                                <a:latin typeface="Cambria Math" panose="02040503050406030204" pitchFamily="18" charset="0"/>
                              </a:rPr>
                              <m:t>𝜕</m:t>
                            </m:r>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𝑤</m:t>
                                </m:r>
                              </m:e>
                              <m:sub>
                                <m:r>
                                  <a:rPr lang="en-IN" sz="2200" i="0" dirty="0" smtClean="0">
                                    <a:latin typeface="Cambria Math" panose="02040503050406030204" pitchFamily="18" charset="0"/>
                                  </a:rPr>
                                  <m:t>4</m:t>
                                </m:r>
                              </m:sub>
                            </m:sSub>
                          </m:den>
                        </m:f>
                      </m:sub>
                    </m:sSub>
                  </m:oMath>
                </a14:m>
                <a:endParaRPr lang="en-GB" sz="2200" dirty="0">
                  <a:latin typeface="Times New Roman" panose="02020603050405020304" pitchFamily="18" charset="0"/>
                </a:endParaRPr>
              </a:p>
              <a:p>
                <a:pPr marL="0" indent="0">
                  <a:buNone/>
                </a:pPr>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mc:Choice>
        <mc:Fallback>
          <p:sp>
            <p:nvSpPr>
              <p:cNvPr id="4" name="Content Placeholder 3">
                <a:extLst>
                  <a:ext uri="{FF2B5EF4-FFF2-40B4-BE49-F238E27FC236}">
                    <a16:creationId xmlns:a16="http://schemas.microsoft.com/office/drawing/2014/main" id="{1D05B708-5C91-0068-F022-7CA3BE8B881C}"/>
                  </a:ext>
                </a:extLst>
              </p:cNvPr>
              <p:cNvSpPr>
                <a:spLocks noGrp="1" noRot="1" noChangeAspect="1" noMove="1" noResize="1" noEditPoints="1" noAdjustHandles="1" noChangeArrowheads="1" noChangeShapeType="1" noTextEdit="1"/>
              </p:cNvSpPr>
              <p:nvPr>
                <p:ph sz="half" idx="2"/>
              </p:nvPr>
            </p:nvSpPr>
            <p:spPr>
              <a:xfrm>
                <a:off x="4648200" y="1332629"/>
                <a:ext cx="4038600" cy="3394472"/>
              </a:xfrm>
              <a:blipFill>
                <a:blip r:embed="rId3"/>
                <a:stretch>
                  <a:fillRect l="-1813"/>
                </a:stretch>
              </a:blipFill>
              <a:ln>
                <a:noFill/>
              </a:ln>
            </p:spPr>
            <p:txBody>
              <a:bodyPr/>
              <a:lstStyle/>
              <a:p>
                <a:r>
                  <a:rPr lang="en-IN">
                    <a:noFill/>
                  </a:rPr>
                  <a:t> </a:t>
                </a:r>
              </a:p>
            </p:txBody>
          </p:sp>
        </mc:Fallback>
      </mc:AlternateContent>
      <p:pic>
        <p:nvPicPr>
          <p:cNvPr id="6148" name="Picture 4" descr="Backpropagation - an overview | ScienceDirect Topics">
            <a:extLst>
              <a:ext uri="{FF2B5EF4-FFF2-40B4-BE49-F238E27FC236}">
                <a16:creationId xmlns:a16="http://schemas.microsoft.com/office/drawing/2014/main" id="{08DFF9E9-891F-D800-2480-256A29374D26}"/>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61678" y="1502815"/>
            <a:ext cx="4439494" cy="3224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21F9A48-4FFF-3DB1-C5B0-F5380EB41D66}"/>
              </a:ext>
            </a:extLst>
          </p:cNvPr>
          <p:cNvSpPr/>
          <p:nvPr/>
        </p:nvSpPr>
        <p:spPr>
          <a:xfrm>
            <a:off x="1059786" y="2716395"/>
            <a:ext cx="777844" cy="924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A1</a:t>
            </a:r>
          </a:p>
        </p:txBody>
      </p: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898AA5A8-A7C0-7A68-71AD-B771CAEEA598}"/>
                  </a:ext>
                </a:extLst>
              </p:cNvPr>
              <p:cNvSpPr/>
              <p:nvPr/>
            </p:nvSpPr>
            <p:spPr>
              <a:xfrm>
                <a:off x="1837630" y="2767731"/>
                <a:ext cx="443795" cy="30541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i="1" dirty="0" smtClean="0">
                              <a:solidFill>
                                <a:srgbClr val="836967"/>
                              </a:solidFill>
                              <a:latin typeface="Cambria Math" panose="02040503050406030204" pitchFamily="18" charset="0"/>
                            </a:rPr>
                          </m:ctrlPr>
                        </m:sSubPr>
                        <m:e>
                          <m:r>
                            <a:rPr lang="en-IN" i="1" dirty="0">
                              <a:latin typeface="Cambria Math" panose="02040503050406030204" pitchFamily="18" charset="0"/>
                            </a:rPr>
                            <m:t>𝑤</m:t>
                          </m:r>
                        </m:e>
                        <m:sub>
                          <m:r>
                            <a:rPr lang="en-IN" i="0" dirty="0">
                              <a:latin typeface="Cambria Math" panose="02040503050406030204" pitchFamily="18" charset="0"/>
                            </a:rPr>
                            <m:t>4</m:t>
                          </m:r>
                        </m:sub>
                      </m:sSub>
                    </m:oMath>
                  </m:oMathPara>
                </a14:m>
                <a:endParaRPr lang="en-IN" dirty="0"/>
              </a:p>
            </p:txBody>
          </p:sp>
        </mc:Choice>
        <mc:Fallback xmlns="">
          <p:sp>
            <p:nvSpPr>
              <p:cNvPr id="7" name="Rectangle: Rounded Corners 6">
                <a:extLst>
                  <a:ext uri="{FF2B5EF4-FFF2-40B4-BE49-F238E27FC236}">
                    <a16:creationId xmlns:a16="http://schemas.microsoft.com/office/drawing/2014/main" id="{898AA5A8-A7C0-7A68-71AD-B771CAEEA598}"/>
                  </a:ext>
                </a:extLst>
              </p:cNvPr>
              <p:cNvSpPr>
                <a:spLocks noRot="1" noChangeAspect="1" noMove="1" noResize="1" noEditPoints="1" noAdjustHandles="1" noChangeArrowheads="1" noChangeShapeType="1" noTextEdit="1"/>
              </p:cNvSpPr>
              <p:nvPr/>
            </p:nvSpPr>
            <p:spPr>
              <a:xfrm>
                <a:off x="1837630" y="2767731"/>
                <a:ext cx="443795" cy="305410"/>
              </a:xfrm>
              <a:prstGeom prst="roundRect">
                <a:avLst/>
              </a:prstGeom>
              <a:blipFill>
                <a:blip r:embed="rId5"/>
                <a:stretch>
                  <a:fillRect b="-5556"/>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Rounded Corners 14">
                <a:extLst>
                  <a:ext uri="{FF2B5EF4-FFF2-40B4-BE49-F238E27FC236}">
                    <a16:creationId xmlns:a16="http://schemas.microsoft.com/office/drawing/2014/main" id="{B1A107DB-74E3-273E-9161-C985984AAF5D}"/>
                  </a:ext>
                </a:extLst>
              </p:cNvPr>
              <p:cNvSpPr/>
              <p:nvPr/>
            </p:nvSpPr>
            <p:spPr>
              <a:xfrm>
                <a:off x="3348724" y="3335275"/>
                <a:ext cx="1374345" cy="763525"/>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GB" i="1" dirty="0" smtClean="0">
                              <a:solidFill>
                                <a:srgbClr val="836967"/>
                              </a:solidFill>
                              <a:effectLst/>
                              <a:latin typeface="Cambria Math" panose="02040503050406030204" pitchFamily="18" charset="0"/>
                            </a:rPr>
                          </m:ctrlPr>
                        </m:sSupPr>
                        <m:e>
                          <m:d>
                            <m:dPr>
                              <m:ctrlPr>
                                <a:rPr lang="en-GB" i="1" dirty="0">
                                  <a:solidFill>
                                    <a:srgbClr val="836967"/>
                                  </a:solidFill>
                                  <a:effectLst/>
                                  <a:latin typeface="Cambria Math" panose="02040503050406030204" pitchFamily="18" charset="0"/>
                                </a:rPr>
                              </m:ctrlPr>
                            </m:dPr>
                            <m:e>
                              <m:sSub>
                                <m:sSubPr>
                                  <m:ctrlPr>
                                    <a:rPr lang="en-GB" i="1" dirty="0">
                                      <a:solidFill>
                                        <a:srgbClr val="836967"/>
                                      </a:solidFill>
                                      <a:effectLst/>
                                      <a:latin typeface="Cambria Math" panose="02040503050406030204" pitchFamily="18" charset="0"/>
                                    </a:rPr>
                                  </m:ctrlPr>
                                </m:sSubPr>
                                <m:e>
                                  <m:r>
                                    <a:rPr lang="en-GB" i="1" dirty="0">
                                      <a:effectLst/>
                                      <a:latin typeface="Cambria Math" panose="02040503050406030204" pitchFamily="18" charset="0"/>
                                    </a:rPr>
                                    <m:t>𝑦</m:t>
                                  </m:r>
                                </m:e>
                                <m:sub>
                                  <m:r>
                                    <a:rPr lang="en-GB" i="1" dirty="0" smtClean="0">
                                      <a:effectLst/>
                                      <a:latin typeface="Cambria Math" panose="02040503050406030204" pitchFamily="18" charset="0"/>
                                    </a:rPr>
                                    <m:t>𝑖</m:t>
                                  </m:r>
                                </m:sub>
                              </m:sSub>
                              <m:r>
                                <a:rPr lang="en-GB" i="0" dirty="0">
                                  <a:effectLst/>
                                  <a:latin typeface="Cambria Math" panose="02040503050406030204" pitchFamily="18" charset="0"/>
                                </a:rPr>
                                <m:t>−</m:t>
                              </m:r>
                              <m:sSub>
                                <m:sSubPr>
                                  <m:ctrlPr>
                                    <a:rPr lang="en-GB" i="1" dirty="0">
                                      <a:solidFill>
                                        <a:srgbClr val="836967"/>
                                      </a:solidFill>
                                      <a:effectLst/>
                                      <a:latin typeface="Cambria Math" panose="02040503050406030204" pitchFamily="18" charset="0"/>
                                    </a:rPr>
                                  </m:ctrlPr>
                                </m:sSubPr>
                                <m:e>
                                  <m:acc>
                                    <m:accPr>
                                      <m:chr m:val="̂"/>
                                      <m:ctrlPr>
                                        <a:rPr lang="en-GB" i="1" dirty="0">
                                          <a:solidFill>
                                            <a:srgbClr val="836967"/>
                                          </a:solidFill>
                                          <a:effectLst/>
                                          <a:latin typeface="Cambria Math" panose="02040503050406030204" pitchFamily="18" charset="0"/>
                                        </a:rPr>
                                      </m:ctrlPr>
                                    </m:accPr>
                                    <m:e>
                                      <m:r>
                                        <a:rPr lang="en-GB" i="1" dirty="0">
                                          <a:effectLst/>
                                          <a:latin typeface="Cambria Math" panose="02040503050406030204" pitchFamily="18" charset="0"/>
                                        </a:rPr>
                                        <m:t>𝑦</m:t>
                                      </m:r>
                                    </m:e>
                                  </m:acc>
                                </m:e>
                                <m:sub>
                                  <m:r>
                                    <a:rPr lang="en-GB" i="1" dirty="0" smtClean="0">
                                      <a:effectLst/>
                                      <a:latin typeface="Cambria Math" panose="02040503050406030204" pitchFamily="18" charset="0"/>
                                    </a:rPr>
                                    <m:t>𝑖</m:t>
                                  </m:r>
                                </m:sub>
                              </m:sSub>
                            </m:e>
                          </m:d>
                        </m:e>
                        <m:sup>
                          <m:r>
                            <a:rPr lang="en-GB" i="0" dirty="0">
                              <a:effectLst/>
                              <a:latin typeface="Cambria Math" panose="02040503050406030204" pitchFamily="18" charset="0"/>
                            </a:rPr>
                            <m:t>2</m:t>
                          </m:r>
                        </m:sup>
                      </m:sSup>
                    </m:oMath>
                  </m:oMathPara>
                </a14:m>
                <a:endParaRPr lang="en-IN" dirty="0"/>
              </a:p>
            </p:txBody>
          </p:sp>
        </mc:Choice>
        <mc:Fallback xmlns="">
          <p:sp>
            <p:nvSpPr>
              <p:cNvPr id="15" name="Rectangle: Rounded Corners 14">
                <a:extLst>
                  <a:ext uri="{FF2B5EF4-FFF2-40B4-BE49-F238E27FC236}">
                    <a16:creationId xmlns:a16="http://schemas.microsoft.com/office/drawing/2014/main" id="{B1A107DB-74E3-273E-9161-C985984AAF5D}"/>
                  </a:ext>
                </a:extLst>
              </p:cNvPr>
              <p:cNvSpPr>
                <a:spLocks noRot="1" noChangeAspect="1" noMove="1" noResize="1" noEditPoints="1" noAdjustHandles="1" noChangeArrowheads="1" noChangeShapeType="1" noTextEdit="1"/>
              </p:cNvSpPr>
              <p:nvPr/>
            </p:nvSpPr>
            <p:spPr>
              <a:xfrm>
                <a:off x="3348724" y="3335275"/>
                <a:ext cx="1374345" cy="763525"/>
              </a:xfrm>
              <a:prstGeom prst="roundRect">
                <a:avLst/>
              </a:prstGeom>
              <a:blipFill>
                <a:blip r:embed="rId6"/>
                <a:stretch>
                  <a:fillRect/>
                </a:stretch>
              </a:blipFill>
              <a:ln>
                <a:noFill/>
              </a:ln>
            </p:spPr>
            <p:txBody>
              <a:bodyPr/>
              <a:lstStyle/>
              <a:p>
                <a:r>
                  <a:rPr lang="en-IN">
                    <a:noFill/>
                  </a:rPr>
                  <a:t> </a:t>
                </a:r>
              </a:p>
            </p:txBody>
          </p:sp>
        </mc:Fallback>
      </mc:AlternateContent>
      <p:sp>
        <p:nvSpPr>
          <p:cNvPr id="16" name="Rectangle 15">
            <a:extLst>
              <a:ext uri="{FF2B5EF4-FFF2-40B4-BE49-F238E27FC236}">
                <a16:creationId xmlns:a16="http://schemas.microsoft.com/office/drawing/2014/main" id="{B9D936D0-42ED-8BEA-15B9-88FC151B934D}"/>
              </a:ext>
            </a:extLst>
          </p:cNvPr>
          <p:cNvSpPr/>
          <p:nvPr/>
        </p:nvSpPr>
        <p:spPr>
          <a:xfrm>
            <a:off x="5219063" y="4098800"/>
            <a:ext cx="428153" cy="4148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900" dirty="0"/>
              <a:t>new</a:t>
            </a:r>
          </a:p>
        </p:txBody>
      </p:sp>
      <p:sp>
        <p:nvSpPr>
          <p:cNvPr id="17" name="Rectangle 16">
            <a:extLst>
              <a:ext uri="{FF2B5EF4-FFF2-40B4-BE49-F238E27FC236}">
                <a16:creationId xmlns:a16="http://schemas.microsoft.com/office/drawing/2014/main" id="{31758014-049C-5D27-FA43-21E31371F4FE}"/>
              </a:ext>
            </a:extLst>
          </p:cNvPr>
          <p:cNvSpPr/>
          <p:nvPr/>
        </p:nvSpPr>
        <p:spPr>
          <a:xfrm>
            <a:off x="5663367" y="3982233"/>
            <a:ext cx="854354" cy="62830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900" dirty="0"/>
              <a:t>old</a:t>
            </a:r>
          </a:p>
        </p:txBody>
      </p:sp>
      <p:sp>
        <p:nvSpPr>
          <p:cNvPr id="18" name="Rectangle 17">
            <a:extLst>
              <a:ext uri="{FF2B5EF4-FFF2-40B4-BE49-F238E27FC236}">
                <a16:creationId xmlns:a16="http://schemas.microsoft.com/office/drawing/2014/main" id="{A0978BC2-9BF8-8068-6BAA-6DD2060EFF81}"/>
              </a:ext>
            </a:extLst>
          </p:cNvPr>
          <p:cNvSpPr/>
          <p:nvPr/>
        </p:nvSpPr>
        <p:spPr>
          <a:xfrm>
            <a:off x="6709870" y="4337238"/>
            <a:ext cx="456048" cy="2732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900" dirty="0"/>
              <a:t>old</a:t>
            </a:r>
          </a:p>
        </p:txBody>
      </p:sp>
      <p:cxnSp>
        <p:nvCxnSpPr>
          <p:cNvPr id="9" name="Straight Arrow Connector 8">
            <a:extLst>
              <a:ext uri="{FF2B5EF4-FFF2-40B4-BE49-F238E27FC236}">
                <a16:creationId xmlns:a16="http://schemas.microsoft.com/office/drawing/2014/main" id="{788B7D9A-BF4A-16AD-274F-3126C51E48B2}"/>
              </a:ext>
            </a:extLst>
          </p:cNvPr>
          <p:cNvCxnSpPr>
            <a:cxnSpLocks/>
          </p:cNvCxnSpPr>
          <p:nvPr/>
        </p:nvCxnSpPr>
        <p:spPr>
          <a:xfrm flipH="1">
            <a:off x="1823310" y="2650564"/>
            <a:ext cx="45811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832F0DA6-0E80-37DA-2A6B-76BF85AB98D0}"/>
              </a:ext>
            </a:extLst>
          </p:cNvPr>
          <p:cNvCxnSpPr>
            <a:cxnSpLocks/>
          </p:cNvCxnSpPr>
          <p:nvPr/>
        </p:nvCxnSpPr>
        <p:spPr>
          <a:xfrm flipH="1" flipV="1">
            <a:off x="1038828" y="1885782"/>
            <a:ext cx="409880" cy="5413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Slide Number Placeholder 2">
            <a:extLst>
              <a:ext uri="{FF2B5EF4-FFF2-40B4-BE49-F238E27FC236}">
                <a16:creationId xmlns:a16="http://schemas.microsoft.com/office/drawing/2014/main" id="{0B8C8471-1CC0-EF0F-DDC4-FDD57D9E3B3D}"/>
              </a:ext>
            </a:extLst>
          </p:cNvPr>
          <p:cNvSpPr>
            <a:spLocks noGrp="1"/>
          </p:cNvSpPr>
          <p:nvPr>
            <p:ph type="sldNum" sz="quarter" idx="12"/>
          </p:nvPr>
        </p:nvSpPr>
        <p:spPr/>
        <p:txBody>
          <a:bodyPr/>
          <a:lstStyle/>
          <a:p>
            <a:fld id="{B82CCC60-E8CD-4174-8B1A-7DF615B22EEF}" type="slidenum">
              <a:rPr lang="en-US" smtClean="0"/>
              <a:pPr/>
              <a:t>17</a:t>
            </a:fld>
            <a:endParaRPr lang="en-US"/>
          </a:p>
        </p:txBody>
      </p:sp>
      <p:sp>
        <p:nvSpPr>
          <p:cNvPr id="5" name="Oval 4">
            <a:extLst>
              <a:ext uri="{FF2B5EF4-FFF2-40B4-BE49-F238E27FC236}">
                <a16:creationId xmlns:a16="http://schemas.microsoft.com/office/drawing/2014/main" id="{CCFDE7F7-0DA3-DE03-AC96-077D3FC090FF}"/>
              </a:ext>
            </a:extLst>
          </p:cNvPr>
          <p:cNvSpPr/>
          <p:nvPr/>
        </p:nvSpPr>
        <p:spPr>
          <a:xfrm>
            <a:off x="2907937" y="3450381"/>
            <a:ext cx="763525" cy="533311"/>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t>L  =</a:t>
            </a:r>
          </a:p>
        </p:txBody>
      </p:sp>
    </p:spTree>
    <p:extLst>
      <p:ext uri="{BB962C8B-B14F-4D97-AF65-F5344CB8AC3E}">
        <p14:creationId xmlns:p14="http://schemas.microsoft.com/office/powerpoint/2010/main" val="1965290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89D7-5A3F-5364-E179-ABA65797EC49}"/>
              </a:ext>
            </a:extLst>
          </p:cNvPr>
          <p:cNvSpPr>
            <a:spLocks noGrp="1"/>
          </p:cNvSpPr>
          <p:nvPr>
            <p:ph type="title"/>
          </p:nvPr>
        </p:nvSpPr>
        <p:spPr/>
        <p:txBody>
          <a:bodyPr>
            <a:normAutofit/>
          </a:bodyPr>
          <a:lstStyle/>
          <a:p>
            <a:pPr algn="l"/>
            <a:r>
              <a:rPr lang="en-IN" sz="3200" dirty="0">
                <a:solidFill>
                  <a:srgbClr val="F2CD44"/>
                </a:solidFill>
                <a:latin typeface="Times New Roman" panose="02020603050405020304" pitchFamily="18" charset="0"/>
                <a:cs typeface="Times New Roman" panose="02020603050405020304" pitchFamily="18" charset="0"/>
              </a:rPr>
              <a:t>11. Chain Rule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B0B5E13-466F-75D4-7568-7D4F74725A6E}"/>
                  </a:ext>
                </a:extLst>
              </p:cNvPr>
              <p:cNvSpPr>
                <a:spLocks noGrp="1"/>
              </p:cNvSpPr>
              <p:nvPr>
                <p:ph sz="half" idx="2"/>
              </p:nvPr>
            </p:nvSpPr>
            <p:spPr>
              <a:xfrm>
                <a:off x="4648200" y="1377688"/>
                <a:ext cx="4038600" cy="3765811"/>
              </a:xfrm>
            </p:spPr>
            <p:txBody>
              <a:bodyPr/>
              <a:lstStyle/>
              <a:p>
                <a14:m>
                  <m:oMath xmlns:m="http://schemas.openxmlformats.org/officeDocument/2006/math">
                    <m:sSubSup>
                      <m:sSubSupPr>
                        <m:ctrlPr>
                          <a:rPr lang="en-IN" sz="2200" i="1" dirty="0" smtClean="0">
                            <a:solidFill>
                              <a:srgbClr val="836967"/>
                            </a:solidFill>
                            <a:latin typeface="Cambria Math" panose="02040503050406030204" pitchFamily="18" charset="0"/>
                          </a:rPr>
                        </m:ctrlPr>
                      </m:sSubSupPr>
                      <m:e>
                        <m:r>
                          <a:rPr lang="en-IN" sz="2200" i="1" dirty="0">
                            <a:latin typeface="Cambria Math" panose="02040503050406030204" pitchFamily="18" charset="0"/>
                          </a:rPr>
                          <m:t>𝑤</m:t>
                        </m:r>
                      </m:e>
                      <m:sub>
                        <m:r>
                          <a:rPr lang="en-IN" sz="2200" dirty="0">
                            <a:latin typeface="Cambria Math" panose="02040503050406030204" pitchFamily="18" charset="0"/>
                          </a:rPr>
                          <m:t>11</m:t>
                        </m:r>
                      </m:sub>
                      <m:sup>
                        <m:d>
                          <m:dPr>
                            <m:ctrlPr>
                              <a:rPr lang="en-IN" sz="2200" i="1" dirty="0">
                                <a:solidFill>
                                  <a:srgbClr val="836967"/>
                                </a:solidFill>
                                <a:latin typeface="Cambria Math" panose="02040503050406030204" pitchFamily="18" charset="0"/>
                              </a:rPr>
                            </m:ctrlPr>
                          </m:dPr>
                          <m:e>
                            <m:r>
                              <a:rPr lang="en-IN" sz="2200" b="0" i="0" dirty="0" smtClean="0">
                                <a:solidFill>
                                  <a:srgbClr val="836967"/>
                                </a:solidFill>
                                <a:latin typeface="Cambria Math" panose="02040503050406030204" pitchFamily="18" charset="0"/>
                              </a:rPr>
                              <m:t>3</m:t>
                            </m:r>
                          </m:e>
                        </m:d>
                      </m:sup>
                    </m:sSubSup>
                    <m:r>
                      <a:rPr lang="en-IN" sz="2200" i="0" dirty="0" smtClean="0">
                        <a:latin typeface="Cambria Math" panose="02040503050406030204" pitchFamily="18" charset="0"/>
                      </a:rPr>
                      <m:t>=</m:t>
                    </m:r>
                    <m:sSubSup>
                      <m:sSubSupPr>
                        <m:ctrlPr>
                          <a:rPr lang="en-IN" sz="2200" i="1" dirty="0">
                            <a:solidFill>
                              <a:srgbClr val="836967"/>
                            </a:solidFill>
                            <a:latin typeface="Cambria Math" panose="02040503050406030204" pitchFamily="18" charset="0"/>
                          </a:rPr>
                        </m:ctrlPr>
                      </m:sSubSupPr>
                      <m:e>
                        <m:r>
                          <a:rPr lang="en-IN" sz="2200" i="1" dirty="0">
                            <a:latin typeface="Cambria Math" panose="02040503050406030204" pitchFamily="18" charset="0"/>
                          </a:rPr>
                          <m:t>𝑤</m:t>
                        </m:r>
                      </m:e>
                      <m:sub>
                        <m:r>
                          <a:rPr lang="en-IN" sz="2200" dirty="0">
                            <a:latin typeface="Cambria Math" panose="02040503050406030204" pitchFamily="18" charset="0"/>
                          </a:rPr>
                          <m:t>11</m:t>
                        </m:r>
                      </m:sub>
                      <m:sup>
                        <m:d>
                          <m:dPr>
                            <m:ctrlPr>
                              <a:rPr lang="en-IN" sz="2200" i="1" dirty="0">
                                <a:solidFill>
                                  <a:srgbClr val="836967"/>
                                </a:solidFill>
                                <a:latin typeface="Cambria Math" panose="02040503050406030204" pitchFamily="18" charset="0"/>
                              </a:rPr>
                            </m:ctrlPr>
                          </m:dPr>
                          <m:e>
                            <m:r>
                              <a:rPr lang="en-IN" sz="2200" b="0" i="0" dirty="0" smtClean="0">
                                <a:solidFill>
                                  <a:srgbClr val="836967"/>
                                </a:solidFill>
                                <a:latin typeface="Cambria Math" panose="02040503050406030204" pitchFamily="18" charset="0"/>
                              </a:rPr>
                              <m:t>3</m:t>
                            </m:r>
                          </m:e>
                        </m:d>
                      </m:sup>
                    </m:sSubSup>
                    <m:r>
                      <a:rPr lang="en-IN" sz="2200" i="0" dirty="0" smtClean="0">
                        <a:latin typeface="Cambria Math" panose="02040503050406030204" pitchFamily="18" charset="0"/>
                      </a:rPr>
                      <m:t>−</m:t>
                    </m:r>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𝜂</m:t>
                        </m:r>
                      </m:e>
                      <m:sub>
                        <m:f>
                          <m:fPr>
                            <m:ctrlPr>
                              <a:rPr lang="en-IN" sz="2200" i="1" dirty="0" smtClean="0">
                                <a:solidFill>
                                  <a:srgbClr val="836967"/>
                                </a:solidFill>
                                <a:latin typeface="Cambria Math" panose="02040503050406030204" pitchFamily="18" charset="0"/>
                              </a:rPr>
                            </m:ctrlPr>
                          </m:fPr>
                          <m:num>
                            <m:r>
                              <a:rPr lang="en-IN" sz="2200" i="0" dirty="0" smtClean="0">
                                <a:latin typeface="Cambria Math" panose="02040503050406030204" pitchFamily="18" charset="0"/>
                              </a:rPr>
                              <m:t>𝜕</m:t>
                            </m:r>
                            <m:r>
                              <a:rPr lang="en-IN" sz="2200" i="1" dirty="0" smtClean="0">
                                <a:latin typeface="Cambria Math" panose="02040503050406030204" pitchFamily="18" charset="0"/>
                              </a:rPr>
                              <m:t>𝐿</m:t>
                            </m:r>
                          </m:num>
                          <m:den>
                            <m:r>
                              <a:rPr lang="en-IN" sz="2200" i="0" dirty="0" smtClean="0">
                                <a:latin typeface="Cambria Math" panose="02040503050406030204" pitchFamily="18" charset="0"/>
                              </a:rPr>
                              <m:t>𝜕</m:t>
                            </m:r>
                            <m:sSubSup>
                              <m:sSubSupPr>
                                <m:ctrlPr>
                                  <a:rPr lang="en-IN" sz="2200" i="1" dirty="0">
                                    <a:solidFill>
                                      <a:srgbClr val="836967"/>
                                    </a:solidFill>
                                    <a:latin typeface="Cambria Math" panose="02040503050406030204" pitchFamily="18" charset="0"/>
                                  </a:rPr>
                                </m:ctrlPr>
                              </m:sSubSupPr>
                              <m:e>
                                <m:r>
                                  <a:rPr lang="en-IN" sz="2200" i="1" dirty="0">
                                    <a:latin typeface="Cambria Math" panose="02040503050406030204" pitchFamily="18" charset="0"/>
                                  </a:rPr>
                                  <m:t>𝑤</m:t>
                                </m:r>
                              </m:e>
                              <m:sub>
                                <m:r>
                                  <a:rPr lang="en-IN" sz="2200" dirty="0">
                                    <a:latin typeface="Cambria Math" panose="02040503050406030204" pitchFamily="18" charset="0"/>
                                  </a:rPr>
                                  <m:t>11</m:t>
                                </m:r>
                              </m:sub>
                              <m:sup>
                                <m:d>
                                  <m:dPr>
                                    <m:ctrlPr>
                                      <a:rPr lang="en-IN" sz="2200" i="1" dirty="0">
                                        <a:solidFill>
                                          <a:srgbClr val="836967"/>
                                        </a:solidFill>
                                        <a:latin typeface="Cambria Math" panose="02040503050406030204" pitchFamily="18" charset="0"/>
                                      </a:rPr>
                                    </m:ctrlPr>
                                  </m:dPr>
                                  <m:e>
                                    <m:r>
                                      <a:rPr lang="en-IN" sz="2200" b="0" i="0" dirty="0" smtClean="0">
                                        <a:solidFill>
                                          <a:srgbClr val="836967"/>
                                        </a:solidFill>
                                        <a:latin typeface="Cambria Math" panose="02040503050406030204" pitchFamily="18" charset="0"/>
                                      </a:rPr>
                                      <m:t>3</m:t>
                                    </m:r>
                                  </m:e>
                                </m:d>
                              </m:sup>
                            </m:sSubSup>
                          </m:den>
                        </m:f>
                      </m:sub>
                    </m:sSub>
                  </m:oMath>
                </a14:m>
                <a:endParaRPr lang="en-IN" sz="2200" dirty="0">
                  <a:latin typeface="Times New Roman" panose="02020603050405020304" pitchFamily="18" charset="0"/>
                  <a:cs typeface="Times New Roman" panose="02020603050405020304" pitchFamily="18" charset="0"/>
                </a:endParaRPr>
              </a:p>
              <a:p>
                <a14:m>
                  <m:oMath xmlns:m="http://schemas.openxmlformats.org/officeDocument/2006/math">
                    <m:f>
                      <m:fPr>
                        <m:ctrlPr>
                          <a:rPr lang="en-IN" sz="2200" i="1" dirty="0" smtClean="0">
                            <a:solidFill>
                              <a:srgbClr val="836967"/>
                            </a:solidFill>
                            <a:latin typeface="Cambria Math" panose="02040503050406030204" pitchFamily="18" charset="0"/>
                          </a:rPr>
                        </m:ctrlPr>
                      </m:fPr>
                      <m:num>
                        <m:r>
                          <a:rPr lang="en-IN" sz="2200" i="0" dirty="0" smtClean="0">
                            <a:latin typeface="Cambria Math" panose="02040503050406030204" pitchFamily="18" charset="0"/>
                          </a:rPr>
                          <m:t>𝜕</m:t>
                        </m:r>
                        <m:r>
                          <a:rPr lang="en-IN" sz="2200" i="1" dirty="0" smtClean="0">
                            <a:latin typeface="Cambria Math" panose="02040503050406030204" pitchFamily="18" charset="0"/>
                          </a:rPr>
                          <m:t>𝐿</m:t>
                        </m:r>
                      </m:num>
                      <m:den>
                        <m:r>
                          <a:rPr lang="en-IN" sz="2200" i="0" dirty="0" smtClean="0">
                            <a:latin typeface="Cambria Math" panose="02040503050406030204" pitchFamily="18" charset="0"/>
                          </a:rPr>
                          <m:t>𝜕</m:t>
                        </m:r>
                        <m:sSubSup>
                          <m:sSubSupPr>
                            <m:ctrlPr>
                              <a:rPr lang="en-IN" sz="2200" i="1" dirty="0">
                                <a:solidFill>
                                  <a:srgbClr val="836967"/>
                                </a:solidFill>
                                <a:latin typeface="Cambria Math" panose="02040503050406030204" pitchFamily="18" charset="0"/>
                              </a:rPr>
                            </m:ctrlPr>
                          </m:sSubSupPr>
                          <m:e>
                            <m:r>
                              <a:rPr lang="en-IN" sz="2200" i="1" dirty="0">
                                <a:latin typeface="Cambria Math" panose="02040503050406030204" pitchFamily="18" charset="0"/>
                              </a:rPr>
                              <m:t>𝑤</m:t>
                            </m:r>
                          </m:e>
                          <m:sub>
                            <m:r>
                              <a:rPr lang="en-GB" sz="2200" b="0" i="0" dirty="0" smtClean="0">
                                <a:latin typeface="Cambria Math" panose="02040503050406030204" pitchFamily="18" charset="0"/>
                              </a:rPr>
                              <m:t>1</m:t>
                            </m:r>
                            <m:r>
                              <a:rPr lang="en-IN" sz="2200" dirty="0">
                                <a:latin typeface="Cambria Math" panose="02040503050406030204" pitchFamily="18" charset="0"/>
                              </a:rPr>
                              <m:t>1</m:t>
                            </m:r>
                          </m:sub>
                          <m:sup>
                            <m:d>
                              <m:dPr>
                                <m:ctrlPr>
                                  <a:rPr lang="en-IN" sz="2200" i="1" dirty="0">
                                    <a:solidFill>
                                      <a:srgbClr val="836967"/>
                                    </a:solidFill>
                                    <a:latin typeface="Cambria Math" panose="02040503050406030204" pitchFamily="18" charset="0"/>
                                  </a:rPr>
                                </m:ctrlPr>
                              </m:dPr>
                              <m:e>
                                <m:r>
                                  <a:rPr lang="en-IN" sz="2200" b="0" i="0" dirty="0" smtClean="0">
                                    <a:solidFill>
                                      <a:srgbClr val="836967"/>
                                    </a:solidFill>
                                    <a:latin typeface="Cambria Math" panose="02040503050406030204" pitchFamily="18" charset="0"/>
                                  </a:rPr>
                                  <m:t>3</m:t>
                                </m:r>
                              </m:e>
                            </m:d>
                          </m:sup>
                        </m:sSubSup>
                      </m:den>
                    </m:f>
                  </m:oMath>
                </a14:m>
                <a:r>
                  <a:rPr lang="en-IN" sz="22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IN" sz="2200" i="1" dirty="0" smtClean="0">
                            <a:solidFill>
                              <a:srgbClr val="836967"/>
                            </a:solidFill>
                            <a:latin typeface="Cambria Math" panose="02040503050406030204" pitchFamily="18" charset="0"/>
                          </a:rPr>
                        </m:ctrlPr>
                      </m:fPr>
                      <m:num>
                        <m:r>
                          <a:rPr lang="en-IN" sz="2200" dirty="0">
                            <a:latin typeface="Cambria Math" panose="02040503050406030204" pitchFamily="18" charset="0"/>
                          </a:rPr>
                          <m:t>𝜕</m:t>
                        </m:r>
                        <m:r>
                          <a:rPr lang="en-IN" sz="2200" i="1" dirty="0">
                            <a:latin typeface="Cambria Math" panose="02040503050406030204" pitchFamily="18" charset="0"/>
                          </a:rPr>
                          <m:t>𝐿</m:t>
                        </m:r>
                      </m:num>
                      <m:den>
                        <m:r>
                          <a:rPr lang="en-IN" sz="2200" i="0" dirty="0">
                            <a:latin typeface="Cambria Math" panose="02040503050406030204" pitchFamily="18" charset="0"/>
                          </a:rPr>
                          <m:t>𝜕</m:t>
                        </m:r>
                        <m:sSub>
                          <m:sSubPr>
                            <m:ctrlPr>
                              <a:rPr lang="en-IN" sz="2200" i="1" dirty="0">
                                <a:solidFill>
                                  <a:srgbClr val="836967"/>
                                </a:solidFill>
                                <a:latin typeface="Cambria Math" panose="02040503050406030204" pitchFamily="18" charset="0"/>
                              </a:rPr>
                            </m:ctrlPr>
                          </m:sSubPr>
                          <m:e>
                            <m:r>
                              <a:rPr lang="en-IN" sz="2200" b="0" i="1" dirty="0" smtClean="0">
                                <a:solidFill>
                                  <a:srgbClr val="836967"/>
                                </a:solidFill>
                                <a:latin typeface="Cambria Math" panose="02040503050406030204" pitchFamily="18" charset="0"/>
                              </a:rPr>
                              <m:t>𝑂</m:t>
                            </m:r>
                          </m:e>
                          <m:sub>
                            <m:r>
                              <a:rPr lang="en-IN" sz="2200" b="0" i="0" dirty="0" smtClean="0">
                                <a:latin typeface="Cambria Math" panose="02040503050406030204" pitchFamily="18" charset="0"/>
                              </a:rPr>
                              <m:t>31</m:t>
                            </m:r>
                          </m:sub>
                        </m:sSub>
                      </m:den>
                    </m:f>
                  </m:oMath>
                </a14:m>
                <a:r>
                  <a:rPr lang="en-IN" sz="2200"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sz="2200" i="1" dirty="0">
                            <a:solidFill>
                              <a:srgbClr val="836967"/>
                            </a:solidFill>
                            <a:latin typeface="Cambria Math" panose="02040503050406030204" pitchFamily="18" charset="0"/>
                          </a:rPr>
                        </m:ctrlPr>
                      </m:fPr>
                      <m:num>
                        <m:r>
                          <a:rPr lang="en-IN" sz="2200" dirty="0">
                            <a:latin typeface="Cambria Math" panose="02040503050406030204" pitchFamily="18" charset="0"/>
                          </a:rPr>
                          <m:t>𝜕</m:t>
                        </m:r>
                        <m:sSub>
                          <m:sSubPr>
                            <m:ctrlPr>
                              <a:rPr lang="en-IN" sz="2200" i="1" dirty="0">
                                <a:solidFill>
                                  <a:srgbClr val="836967"/>
                                </a:solidFill>
                                <a:latin typeface="Cambria Math" panose="02040503050406030204" pitchFamily="18" charset="0"/>
                              </a:rPr>
                            </m:ctrlPr>
                          </m:sSubPr>
                          <m:e>
                            <m:r>
                              <a:rPr lang="en-IN" sz="2200" i="1" dirty="0">
                                <a:solidFill>
                                  <a:srgbClr val="836967"/>
                                </a:solidFill>
                                <a:latin typeface="Cambria Math" panose="02040503050406030204" pitchFamily="18" charset="0"/>
                              </a:rPr>
                              <m:t>𝑂</m:t>
                            </m:r>
                          </m:e>
                          <m:sub>
                            <m:r>
                              <a:rPr lang="en-IN" sz="2200" dirty="0">
                                <a:latin typeface="Cambria Math" panose="02040503050406030204" pitchFamily="18" charset="0"/>
                              </a:rPr>
                              <m:t>31</m:t>
                            </m:r>
                          </m:sub>
                        </m:sSub>
                      </m:num>
                      <m:den>
                        <m:r>
                          <a:rPr lang="en-IN" sz="2200" dirty="0">
                            <a:latin typeface="Cambria Math" panose="02040503050406030204" pitchFamily="18" charset="0"/>
                          </a:rPr>
                          <m:t>𝜕</m:t>
                        </m:r>
                        <m:sSubSup>
                          <m:sSubSupPr>
                            <m:ctrlPr>
                              <a:rPr lang="en-IN" sz="2200" i="1" dirty="0">
                                <a:solidFill>
                                  <a:srgbClr val="836967"/>
                                </a:solidFill>
                                <a:latin typeface="Cambria Math" panose="02040503050406030204" pitchFamily="18" charset="0"/>
                              </a:rPr>
                            </m:ctrlPr>
                          </m:sSubSupPr>
                          <m:e>
                            <m:r>
                              <a:rPr lang="en-IN" sz="2200" i="1" dirty="0">
                                <a:latin typeface="Cambria Math" panose="02040503050406030204" pitchFamily="18" charset="0"/>
                              </a:rPr>
                              <m:t>𝑤</m:t>
                            </m:r>
                          </m:e>
                          <m:sub>
                            <m:r>
                              <a:rPr lang="en-IN" sz="2200" dirty="0">
                                <a:latin typeface="Cambria Math" panose="02040503050406030204" pitchFamily="18" charset="0"/>
                              </a:rPr>
                              <m:t>11</m:t>
                            </m:r>
                          </m:sub>
                          <m:sup>
                            <m:d>
                              <m:dPr>
                                <m:ctrlPr>
                                  <a:rPr lang="en-IN" sz="2200" i="1" dirty="0">
                                    <a:solidFill>
                                      <a:srgbClr val="836967"/>
                                    </a:solidFill>
                                    <a:latin typeface="Cambria Math" panose="02040503050406030204" pitchFamily="18" charset="0"/>
                                  </a:rPr>
                                </m:ctrlPr>
                              </m:dPr>
                              <m:e>
                                <m:r>
                                  <a:rPr lang="en-IN" sz="2200" dirty="0">
                                    <a:solidFill>
                                      <a:srgbClr val="836967"/>
                                    </a:solidFill>
                                    <a:latin typeface="Cambria Math" panose="02040503050406030204" pitchFamily="18" charset="0"/>
                                  </a:rPr>
                                  <m:t>3</m:t>
                                </m:r>
                              </m:e>
                            </m:d>
                          </m:sup>
                        </m:sSubSup>
                      </m:den>
                    </m:f>
                    <m:r>
                      <a:rPr lang="en-IN" sz="2200" b="0" i="1" dirty="0" smtClean="0">
                        <a:latin typeface="Cambria Math" panose="02040503050406030204" pitchFamily="18" charset="0"/>
                      </a:rPr>
                      <m:t> </m:t>
                    </m:r>
                  </m:oMath>
                </a14:m>
                <a:endParaRPr lang="en-IN" sz="2200" b="0" dirty="0">
                  <a:latin typeface="Times New Roman" panose="02020603050405020304" pitchFamily="18" charset="0"/>
                  <a:cs typeface="Times New Roman" panose="02020603050405020304" pitchFamily="18" charset="0"/>
                </a:endParaRPr>
              </a:p>
              <a:p>
                <a14:m>
                  <m:oMath xmlns:m="http://schemas.openxmlformats.org/officeDocument/2006/math">
                    <m:f>
                      <m:fPr>
                        <m:ctrlPr>
                          <a:rPr lang="en-IN" sz="2200" i="1" dirty="0" smtClean="0">
                            <a:solidFill>
                              <a:srgbClr val="836967"/>
                            </a:solidFill>
                            <a:latin typeface="Cambria Math" panose="02040503050406030204" pitchFamily="18" charset="0"/>
                          </a:rPr>
                        </m:ctrlPr>
                      </m:fPr>
                      <m:num>
                        <m:r>
                          <a:rPr lang="en-IN" sz="2200" i="0" dirty="0" smtClean="0">
                            <a:latin typeface="Cambria Math" panose="02040503050406030204" pitchFamily="18" charset="0"/>
                          </a:rPr>
                          <m:t>𝜕</m:t>
                        </m:r>
                        <m:r>
                          <a:rPr lang="en-IN" sz="2200" i="1" dirty="0" smtClean="0">
                            <a:latin typeface="Cambria Math" panose="02040503050406030204" pitchFamily="18" charset="0"/>
                          </a:rPr>
                          <m:t>𝐿</m:t>
                        </m:r>
                      </m:num>
                      <m:den>
                        <m:r>
                          <a:rPr lang="en-IN" sz="2200" i="0" dirty="0" smtClean="0">
                            <a:latin typeface="Cambria Math" panose="02040503050406030204" pitchFamily="18" charset="0"/>
                          </a:rPr>
                          <m:t>𝜕</m:t>
                        </m:r>
                        <m:sSubSup>
                          <m:sSubSupPr>
                            <m:ctrlPr>
                              <a:rPr lang="en-IN" sz="2200" i="1" dirty="0">
                                <a:solidFill>
                                  <a:srgbClr val="836967"/>
                                </a:solidFill>
                                <a:latin typeface="Cambria Math" panose="02040503050406030204" pitchFamily="18" charset="0"/>
                              </a:rPr>
                            </m:ctrlPr>
                          </m:sSubSupPr>
                          <m:e>
                            <m:r>
                              <a:rPr lang="en-IN" sz="2200" i="1" dirty="0">
                                <a:latin typeface="Cambria Math" panose="02040503050406030204" pitchFamily="18" charset="0"/>
                              </a:rPr>
                              <m:t>𝑤</m:t>
                            </m:r>
                          </m:e>
                          <m:sub>
                            <m:r>
                              <a:rPr lang="en-IN" sz="2200" b="0" i="0" dirty="0" smtClean="0">
                                <a:latin typeface="Cambria Math" panose="02040503050406030204" pitchFamily="18" charset="0"/>
                              </a:rPr>
                              <m:t>1</m:t>
                            </m:r>
                            <m:r>
                              <a:rPr lang="en-IN" sz="2200" dirty="0">
                                <a:latin typeface="Cambria Math" panose="02040503050406030204" pitchFamily="18" charset="0"/>
                              </a:rPr>
                              <m:t>1</m:t>
                            </m:r>
                          </m:sub>
                          <m:sup>
                            <m:d>
                              <m:dPr>
                                <m:ctrlPr>
                                  <a:rPr lang="en-IN" sz="2200" i="1" dirty="0">
                                    <a:solidFill>
                                      <a:srgbClr val="836967"/>
                                    </a:solidFill>
                                    <a:latin typeface="Cambria Math" panose="02040503050406030204" pitchFamily="18" charset="0"/>
                                  </a:rPr>
                                </m:ctrlPr>
                              </m:dPr>
                              <m:e>
                                <m:r>
                                  <a:rPr lang="en-IN" sz="2200" b="0" i="0" dirty="0" smtClean="0">
                                    <a:solidFill>
                                      <a:srgbClr val="836967"/>
                                    </a:solidFill>
                                    <a:latin typeface="Cambria Math" panose="02040503050406030204" pitchFamily="18" charset="0"/>
                                  </a:rPr>
                                  <m:t>2</m:t>
                                </m:r>
                              </m:e>
                            </m:d>
                            <m:r>
                              <a:rPr lang="en-GB" sz="2200" b="0" i="1" dirty="0" smtClean="0">
                                <a:solidFill>
                                  <a:srgbClr val="836967"/>
                                </a:solidFill>
                                <a:latin typeface="Cambria Math" panose="02040503050406030204" pitchFamily="18" charset="0"/>
                              </a:rPr>
                              <m:t>  </m:t>
                            </m:r>
                          </m:sup>
                        </m:sSubSup>
                      </m:den>
                    </m:f>
                  </m:oMath>
                </a14:m>
                <a:r>
                  <a:rPr lang="en-IN" sz="22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IN" sz="2200" i="1" dirty="0" smtClean="0">
                            <a:solidFill>
                              <a:srgbClr val="836967"/>
                            </a:solidFill>
                            <a:latin typeface="Cambria Math" panose="02040503050406030204" pitchFamily="18" charset="0"/>
                          </a:rPr>
                        </m:ctrlPr>
                      </m:fPr>
                      <m:num>
                        <m:r>
                          <a:rPr lang="en-IN" sz="2200" dirty="0">
                            <a:latin typeface="Cambria Math" panose="02040503050406030204" pitchFamily="18" charset="0"/>
                          </a:rPr>
                          <m:t>𝜕</m:t>
                        </m:r>
                        <m:r>
                          <a:rPr lang="en-IN" sz="2200" i="1" dirty="0">
                            <a:latin typeface="Cambria Math" panose="02040503050406030204" pitchFamily="18" charset="0"/>
                          </a:rPr>
                          <m:t>𝐿</m:t>
                        </m:r>
                      </m:num>
                      <m:den>
                        <m:r>
                          <a:rPr lang="en-IN" sz="2200" i="0" dirty="0">
                            <a:latin typeface="Cambria Math" panose="02040503050406030204" pitchFamily="18" charset="0"/>
                          </a:rPr>
                          <m:t>𝜕</m:t>
                        </m:r>
                        <m:sSub>
                          <m:sSubPr>
                            <m:ctrlPr>
                              <a:rPr lang="en-IN" sz="2200" i="1" dirty="0">
                                <a:solidFill>
                                  <a:srgbClr val="836967"/>
                                </a:solidFill>
                                <a:latin typeface="Cambria Math" panose="02040503050406030204" pitchFamily="18" charset="0"/>
                              </a:rPr>
                            </m:ctrlPr>
                          </m:sSubPr>
                          <m:e>
                            <m:r>
                              <a:rPr lang="en-IN" sz="2200" b="0" i="1" dirty="0" smtClean="0">
                                <a:solidFill>
                                  <a:srgbClr val="836967"/>
                                </a:solidFill>
                                <a:latin typeface="Cambria Math" panose="02040503050406030204" pitchFamily="18" charset="0"/>
                              </a:rPr>
                              <m:t>𝑂</m:t>
                            </m:r>
                          </m:e>
                          <m:sub>
                            <m:r>
                              <a:rPr lang="en-IN" sz="2200" b="0" i="0" dirty="0" smtClean="0">
                                <a:latin typeface="Cambria Math" panose="02040503050406030204" pitchFamily="18" charset="0"/>
                              </a:rPr>
                              <m:t>31</m:t>
                            </m:r>
                          </m:sub>
                        </m:sSub>
                      </m:den>
                    </m:f>
                  </m:oMath>
                </a14:m>
                <a:r>
                  <a:rPr lang="en-IN" sz="2200"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sz="2200" i="1" dirty="0">
                            <a:solidFill>
                              <a:srgbClr val="836967"/>
                            </a:solidFill>
                            <a:latin typeface="Cambria Math" panose="02040503050406030204" pitchFamily="18" charset="0"/>
                          </a:rPr>
                        </m:ctrlPr>
                      </m:fPr>
                      <m:num>
                        <m:r>
                          <a:rPr lang="en-IN" sz="2200" dirty="0">
                            <a:latin typeface="Cambria Math" panose="02040503050406030204" pitchFamily="18" charset="0"/>
                          </a:rPr>
                          <m:t>𝜕</m:t>
                        </m:r>
                        <m:sSub>
                          <m:sSubPr>
                            <m:ctrlPr>
                              <a:rPr lang="en-IN" sz="2200" i="1" dirty="0">
                                <a:solidFill>
                                  <a:srgbClr val="836967"/>
                                </a:solidFill>
                                <a:latin typeface="Cambria Math" panose="02040503050406030204" pitchFamily="18" charset="0"/>
                              </a:rPr>
                            </m:ctrlPr>
                          </m:sSubPr>
                          <m:e>
                            <m:r>
                              <a:rPr lang="en-IN" sz="2200" i="1" dirty="0">
                                <a:solidFill>
                                  <a:srgbClr val="836967"/>
                                </a:solidFill>
                                <a:latin typeface="Cambria Math" panose="02040503050406030204" pitchFamily="18" charset="0"/>
                              </a:rPr>
                              <m:t>𝑂</m:t>
                            </m:r>
                          </m:e>
                          <m:sub>
                            <m:r>
                              <a:rPr lang="en-IN" sz="2200" dirty="0">
                                <a:latin typeface="Cambria Math" panose="02040503050406030204" pitchFamily="18" charset="0"/>
                              </a:rPr>
                              <m:t>31</m:t>
                            </m:r>
                          </m:sub>
                        </m:sSub>
                      </m:num>
                      <m:den>
                        <m:r>
                          <a:rPr lang="en-IN" sz="2200" dirty="0">
                            <a:latin typeface="Cambria Math" panose="02040503050406030204" pitchFamily="18" charset="0"/>
                          </a:rPr>
                          <m:t>𝜕</m:t>
                        </m:r>
                        <m:sSub>
                          <m:sSubPr>
                            <m:ctrlPr>
                              <a:rPr lang="en-IN" sz="2200" i="1" dirty="0">
                                <a:solidFill>
                                  <a:srgbClr val="836967"/>
                                </a:solidFill>
                                <a:latin typeface="Cambria Math" panose="02040503050406030204" pitchFamily="18" charset="0"/>
                              </a:rPr>
                            </m:ctrlPr>
                          </m:sSubPr>
                          <m:e>
                            <m:r>
                              <a:rPr lang="en-IN" sz="2200" i="1" dirty="0">
                                <a:solidFill>
                                  <a:srgbClr val="836967"/>
                                </a:solidFill>
                                <a:latin typeface="Cambria Math" panose="02040503050406030204" pitchFamily="18" charset="0"/>
                              </a:rPr>
                              <m:t>𝑂</m:t>
                            </m:r>
                          </m:e>
                          <m:sub>
                            <m:r>
                              <a:rPr lang="en-IN" sz="2200" b="0" i="0" dirty="0" smtClean="0">
                                <a:solidFill>
                                  <a:srgbClr val="836967"/>
                                </a:solidFill>
                                <a:latin typeface="Cambria Math" panose="02040503050406030204" pitchFamily="18" charset="0"/>
                              </a:rPr>
                              <m:t>2</m:t>
                            </m:r>
                            <m:r>
                              <a:rPr lang="en-IN" sz="2200" dirty="0">
                                <a:latin typeface="Cambria Math" panose="02040503050406030204" pitchFamily="18" charset="0"/>
                              </a:rPr>
                              <m:t>1</m:t>
                            </m:r>
                          </m:sub>
                        </m:sSub>
                      </m:den>
                    </m:f>
                  </m:oMath>
                </a14:m>
                <a:r>
                  <a:rPr lang="en-IN" sz="2200"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sz="2200" i="1" dirty="0">
                            <a:solidFill>
                              <a:srgbClr val="836967"/>
                            </a:solidFill>
                            <a:latin typeface="Cambria Math" panose="02040503050406030204" pitchFamily="18" charset="0"/>
                          </a:rPr>
                        </m:ctrlPr>
                      </m:fPr>
                      <m:num>
                        <m:r>
                          <a:rPr lang="en-IN" sz="2200" dirty="0">
                            <a:latin typeface="Cambria Math" panose="02040503050406030204" pitchFamily="18" charset="0"/>
                          </a:rPr>
                          <m:t>𝜕</m:t>
                        </m:r>
                        <m:sSub>
                          <m:sSubPr>
                            <m:ctrlPr>
                              <a:rPr lang="en-IN" sz="2200" i="1" dirty="0">
                                <a:solidFill>
                                  <a:srgbClr val="836967"/>
                                </a:solidFill>
                                <a:latin typeface="Cambria Math" panose="02040503050406030204" pitchFamily="18" charset="0"/>
                              </a:rPr>
                            </m:ctrlPr>
                          </m:sSubPr>
                          <m:e>
                            <m:r>
                              <a:rPr lang="en-IN" sz="2200" i="1" dirty="0">
                                <a:solidFill>
                                  <a:srgbClr val="836967"/>
                                </a:solidFill>
                                <a:latin typeface="Cambria Math" panose="02040503050406030204" pitchFamily="18" charset="0"/>
                              </a:rPr>
                              <m:t>𝑂</m:t>
                            </m:r>
                          </m:e>
                          <m:sub>
                            <m:r>
                              <a:rPr lang="en-IN" sz="2200" b="0" i="0" dirty="0" smtClean="0">
                                <a:solidFill>
                                  <a:srgbClr val="836967"/>
                                </a:solidFill>
                                <a:latin typeface="Cambria Math" panose="02040503050406030204" pitchFamily="18" charset="0"/>
                              </a:rPr>
                              <m:t>2</m:t>
                            </m:r>
                            <m:r>
                              <a:rPr lang="en-IN" sz="2200" dirty="0">
                                <a:latin typeface="Cambria Math" panose="02040503050406030204" pitchFamily="18" charset="0"/>
                              </a:rPr>
                              <m:t>1</m:t>
                            </m:r>
                          </m:sub>
                        </m:sSub>
                      </m:num>
                      <m:den>
                        <m:r>
                          <a:rPr lang="en-IN" sz="2200" dirty="0">
                            <a:latin typeface="Cambria Math" panose="02040503050406030204" pitchFamily="18" charset="0"/>
                          </a:rPr>
                          <m:t>𝜕</m:t>
                        </m:r>
                        <m:sSubSup>
                          <m:sSubSupPr>
                            <m:ctrlPr>
                              <a:rPr lang="en-IN" sz="2200" i="1" dirty="0">
                                <a:solidFill>
                                  <a:srgbClr val="836967"/>
                                </a:solidFill>
                                <a:latin typeface="Cambria Math" panose="02040503050406030204" pitchFamily="18" charset="0"/>
                              </a:rPr>
                            </m:ctrlPr>
                          </m:sSubSupPr>
                          <m:e>
                            <m:r>
                              <a:rPr lang="en-IN" sz="2200" i="1" dirty="0">
                                <a:latin typeface="Cambria Math" panose="02040503050406030204" pitchFamily="18" charset="0"/>
                              </a:rPr>
                              <m:t>𝑤</m:t>
                            </m:r>
                          </m:e>
                          <m:sub>
                            <m:r>
                              <a:rPr lang="en-IN" sz="2200" dirty="0">
                                <a:latin typeface="Cambria Math" panose="02040503050406030204" pitchFamily="18" charset="0"/>
                              </a:rPr>
                              <m:t>11</m:t>
                            </m:r>
                          </m:sub>
                          <m:sup>
                            <m:d>
                              <m:dPr>
                                <m:ctrlPr>
                                  <a:rPr lang="en-IN" sz="2200" i="1" dirty="0">
                                    <a:solidFill>
                                      <a:srgbClr val="836967"/>
                                    </a:solidFill>
                                    <a:latin typeface="Cambria Math" panose="02040503050406030204" pitchFamily="18" charset="0"/>
                                  </a:rPr>
                                </m:ctrlPr>
                              </m:dPr>
                              <m:e>
                                <m:r>
                                  <a:rPr lang="en-IN" sz="2200" dirty="0">
                                    <a:solidFill>
                                      <a:srgbClr val="836967"/>
                                    </a:solidFill>
                                    <a:latin typeface="Cambria Math" panose="02040503050406030204" pitchFamily="18" charset="0"/>
                                  </a:rPr>
                                  <m:t>2</m:t>
                                </m:r>
                              </m:e>
                            </m:d>
                          </m:sup>
                        </m:sSubSup>
                      </m:den>
                    </m:f>
                  </m:oMath>
                </a14:m>
                <a:endParaRPr lang="en-IN" sz="2200" dirty="0">
                  <a:latin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FB0B5E13-466F-75D4-7568-7D4F74725A6E}"/>
                  </a:ext>
                </a:extLst>
              </p:cNvPr>
              <p:cNvSpPr>
                <a:spLocks noGrp="1" noRot="1" noChangeAspect="1" noMove="1" noResize="1" noEditPoints="1" noAdjustHandles="1" noChangeArrowheads="1" noChangeShapeType="1" noTextEdit="1"/>
              </p:cNvSpPr>
              <p:nvPr>
                <p:ph sz="half" idx="2"/>
              </p:nvPr>
            </p:nvSpPr>
            <p:spPr>
              <a:xfrm>
                <a:off x="4648200" y="1377688"/>
                <a:ext cx="4038600" cy="3765811"/>
              </a:xfrm>
              <a:blipFill>
                <a:blip r:embed="rId3"/>
                <a:stretch>
                  <a:fillRect/>
                </a:stretch>
              </a:blipFill>
            </p:spPr>
            <p:txBody>
              <a:bodyPr/>
              <a:lstStyle/>
              <a:p>
                <a:r>
                  <a:rPr lang="en-IN">
                    <a:noFill/>
                  </a:rPr>
                  <a:t> </a:t>
                </a:r>
              </a:p>
            </p:txBody>
          </p:sp>
        </mc:Fallback>
      </mc:AlternateContent>
      <p:pic>
        <p:nvPicPr>
          <p:cNvPr id="1030" name="Picture 6">
            <a:extLst>
              <a:ext uri="{FF2B5EF4-FFF2-40B4-BE49-F238E27FC236}">
                <a16:creationId xmlns:a16="http://schemas.microsoft.com/office/drawing/2014/main" id="{F2950E90-7AF5-6E67-B45D-B18DB057A9FA}"/>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604022" y="1313475"/>
            <a:ext cx="4962760" cy="35874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0A07EBD2-6F81-082A-F0F2-64A7CAECE018}"/>
                  </a:ext>
                </a:extLst>
              </p:cNvPr>
              <p:cNvSpPr/>
              <p:nvPr/>
            </p:nvSpPr>
            <p:spPr>
              <a:xfrm>
                <a:off x="913359" y="1429407"/>
                <a:ext cx="458114" cy="305410"/>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IN" i="1" dirty="0" smtClean="0">
                              <a:solidFill>
                                <a:srgbClr val="836967"/>
                              </a:solidFill>
                              <a:latin typeface="Cambria Math" panose="02040503050406030204" pitchFamily="18" charset="0"/>
                            </a:rPr>
                          </m:ctrlPr>
                        </m:sSubSupPr>
                        <m:e>
                          <m:r>
                            <a:rPr lang="en-IN" i="1" dirty="0">
                              <a:latin typeface="Cambria Math" panose="02040503050406030204" pitchFamily="18" charset="0"/>
                            </a:rPr>
                            <m:t>𝑤</m:t>
                          </m:r>
                        </m:e>
                        <m:sub>
                          <m:r>
                            <a:rPr lang="en-IN" i="0" dirty="0">
                              <a:latin typeface="Cambria Math" panose="02040503050406030204" pitchFamily="18" charset="0"/>
                            </a:rPr>
                            <m:t>11</m:t>
                          </m:r>
                        </m:sub>
                        <m:sup>
                          <m:d>
                            <m:dPr>
                              <m:ctrlPr>
                                <a:rPr lang="en-IN" i="1" dirty="0">
                                  <a:solidFill>
                                    <a:srgbClr val="836967"/>
                                  </a:solidFill>
                                  <a:latin typeface="Cambria Math" panose="02040503050406030204" pitchFamily="18" charset="0"/>
                                </a:rPr>
                              </m:ctrlPr>
                            </m:dPr>
                            <m:e>
                              <m:r>
                                <a:rPr lang="en-IN" i="0" dirty="0">
                                  <a:latin typeface="Cambria Math" panose="02040503050406030204" pitchFamily="18" charset="0"/>
                                </a:rPr>
                                <m:t>1</m:t>
                              </m:r>
                            </m:e>
                          </m:d>
                        </m:sup>
                      </m:sSubSup>
                    </m:oMath>
                  </m:oMathPara>
                </a14:m>
                <a:endParaRPr lang="en-IN" dirty="0"/>
              </a:p>
            </p:txBody>
          </p:sp>
        </mc:Choice>
        <mc:Fallback xmlns="">
          <p:sp>
            <p:nvSpPr>
              <p:cNvPr id="7" name="Oval 6">
                <a:extLst>
                  <a:ext uri="{FF2B5EF4-FFF2-40B4-BE49-F238E27FC236}">
                    <a16:creationId xmlns:a16="http://schemas.microsoft.com/office/drawing/2014/main" id="{0A07EBD2-6F81-082A-F0F2-64A7CAECE018}"/>
                  </a:ext>
                </a:extLst>
              </p:cNvPr>
              <p:cNvSpPr>
                <a:spLocks noRot="1" noChangeAspect="1" noMove="1" noResize="1" noEditPoints="1" noAdjustHandles="1" noChangeArrowheads="1" noChangeShapeType="1" noTextEdit="1"/>
              </p:cNvSpPr>
              <p:nvPr/>
            </p:nvSpPr>
            <p:spPr>
              <a:xfrm>
                <a:off x="913359" y="1429407"/>
                <a:ext cx="458114" cy="305410"/>
              </a:xfrm>
              <a:prstGeom prst="ellipse">
                <a:avLst/>
              </a:prstGeom>
              <a:blipFill>
                <a:blip r:embed="rId5"/>
                <a:stretch>
                  <a:fillRect l="-16000" b="-23529"/>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FB8C1103-6034-2CAF-A80D-90F7719A4339}"/>
                  </a:ext>
                </a:extLst>
              </p:cNvPr>
              <p:cNvSpPr/>
              <p:nvPr/>
            </p:nvSpPr>
            <p:spPr>
              <a:xfrm>
                <a:off x="1710343" y="1796744"/>
                <a:ext cx="610820" cy="305411"/>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IN" i="1" dirty="0" smtClean="0">
                              <a:solidFill>
                                <a:srgbClr val="836967"/>
                              </a:solidFill>
                              <a:latin typeface="Cambria Math" panose="02040503050406030204" pitchFamily="18" charset="0"/>
                            </a:rPr>
                          </m:ctrlPr>
                        </m:sSubSupPr>
                        <m:e>
                          <m:r>
                            <a:rPr lang="en-IN" i="1" dirty="0">
                              <a:latin typeface="Cambria Math" panose="02040503050406030204" pitchFamily="18" charset="0"/>
                            </a:rPr>
                            <m:t>𝑤</m:t>
                          </m:r>
                        </m:e>
                        <m:sub>
                          <m:r>
                            <a:rPr lang="en-IN" i="0" dirty="0">
                              <a:latin typeface="Cambria Math" panose="02040503050406030204" pitchFamily="18" charset="0"/>
                            </a:rPr>
                            <m:t>11</m:t>
                          </m:r>
                        </m:sub>
                        <m:sup>
                          <m:d>
                            <m:dPr>
                              <m:ctrlPr>
                                <a:rPr lang="en-IN" i="1" dirty="0">
                                  <a:solidFill>
                                    <a:srgbClr val="836967"/>
                                  </a:solidFill>
                                  <a:latin typeface="Cambria Math" panose="02040503050406030204" pitchFamily="18" charset="0"/>
                                </a:rPr>
                              </m:ctrlPr>
                            </m:dPr>
                            <m:e>
                              <m:r>
                                <a:rPr lang="en-IN" b="0" i="1" dirty="0" smtClean="0">
                                  <a:solidFill>
                                    <a:srgbClr val="836967"/>
                                  </a:solidFill>
                                  <a:latin typeface="Cambria Math" panose="02040503050406030204" pitchFamily="18" charset="0"/>
                                </a:rPr>
                                <m:t>2</m:t>
                              </m:r>
                            </m:e>
                          </m:d>
                        </m:sup>
                      </m:sSubSup>
                    </m:oMath>
                  </m:oMathPara>
                </a14:m>
                <a:endParaRPr lang="en-IN" dirty="0"/>
              </a:p>
            </p:txBody>
          </p:sp>
        </mc:Choice>
        <mc:Fallback xmlns="">
          <p:sp>
            <p:nvSpPr>
              <p:cNvPr id="9" name="Oval 8">
                <a:extLst>
                  <a:ext uri="{FF2B5EF4-FFF2-40B4-BE49-F238E27FC236}">
                    <a16:creationId xmlns:a16="http://schemas.microsoft.com/office/drawing/2014/main" id="{FB8C1103-6034-2CAF-A80D-90F7719A4339}"/>
                  </a:ext>
                </a:extLst>
              </p:cNvPr>
              <p:cNvSpPr>
                <a:spLocks noRot="1" noChangeAspect="1" noMove="1" noResize="1" noEditPoints="1" noAdjustHandles="1" noChangeArrowheads="1" noChangeShapeType="1" noTextEdit="1"/>
              </p:cNvSpPr>
              <p:nvPr/>
            </p:nvSpPr>
            <p:spPr>
              <a:xfrm>
                <a:off x="1710343" y="1796744"/>
                <a:ext cx="610820" cy="305411"/>
              </a:xfrm>
              <a:prstGeom prst="ellipse">
                <a:avLst/>
              </a:prstGeom>
              <a:blipFill>
                <a:blip r:embed="rId6"/>
                <a:stretch>
                  <a:fillRect b="-2400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98233A8F-94C8-16A9-7258-5F8BFF0C1092}"/>
                  </a:ext>
                </a:extLst>
              </p:cNvPr>
              <p:cNvSpPr/>
              <p:nvPr/>
            </p:nvSpPr>
            <p:spPr>
              <a:xfrm>
                <a:off x="2434130" y="2047102"/>
                <a:ext cx="916230" cy="366197"/>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IN" i="1" dirty="0" smtClean="0">
                              <a:solidFill>
                                <a:srgbClr val="836967"/>
                              </a:solidFill>
                              <a:latin typeface="Cambria Math" panose="02040503050406030204" pitchFamily="18" charset="0"/>
                            </a:rPr>
                          </m:ctrlPr>
                        </m:sSubSupPr>
                        <m:e>
                          <m:r>
                            <a:rPr lang="en-IN" i="1" dirty="0">
                              <a:latin typeface="Cambria Math" panose="02040503050406030204" pitchFamily="18" charset="0"/>
                            </a:rPr>
                            <m:t>𝑤</m:t>
                          </m:r>
                        </m:e>
                        <m:sub>
                          <m:r>
                            <a:rPr lang="en-IN" i="0" dirty="0">
                              <a:latin typeface="Cambria Math" panose="02040503050406030204" pitchFamily="18" charset="0"/>
                            </a:rPr>
                            <m:t>11</m:t>
                          </m:r>
                        </m:sub>
                        <m:sup>
                          <m:d>
                            <m:dPr>
                              <m:ctrlPr>
                                <a:rPr lang="en-IN" i="1" dirty="0">
                                  <a:solidFill>
                                    <a:srgbClr val="836967"/>
                                  </a:solidFill>
                                  <a:latin typeface="Cambria Math" panose="02040503050406030204" pitchFamily="18" charset="0"/>
                                </a:rPr>
                              </m:ctrlPr>
                            </m:dPr>
                            <m:e>
                              <m:r>
                                <a:rPr lang="en-IN" b="0" i="1" dirty="0" smtClean="0">
                                  <a:solidFill>
                                    <a:srgbClr val="836967"/>
                                  </a:solidFill>
                                  <a:latin typeface="Cambria Math" panose="02040503050406030204" pitchFamily="18" charset="0"/>
                                </a:rPr>
                                <m:t>3</m:t>
                              </m:r>
                            </m:e>
                          </m:d>
                        </m:sup>
                      </m:sSubSup>
                    </m:oMath>
                  </m:oMathPara>
                </a14:m>
                <a:endParaRPr lang="en-IN" dirty="0"/>
              </a:p>
            </p:txBody>
          </p:sp>
        </mc:Choice>
        <mc:Fallback xmlns="">
          <p:sp>
            <p:nvSpPr>
              <p:cNvPr id="10" name="Oval 9">
                <a:extLst>
                  <a:ext uri="{FF2B5EF4-FFF2-40B4-BE49-F238E27FC236}">
                    <a16:creationId xmlns:a16="http://schemas.microsoft.com/office/drawing/2014/main" id="{98233A8F-94C8-16A9-7258-5F8BFF0C1092}"/>
                  </a:ext>
                </a:extLst>
              </p:cNvPr>
              <p:cNvSpPr>
                <a:spLocks noRot="1" noChangeAspect="1" noMove="1" noResize="1" noEditPoints="1" noAdjustHandles="1" noChangeArrowheads="1" noChangeShapeType="1" noTextEdit="1"/>
              </p:cNvSpPr>
              <p:nvPr/>
            </p:nvSpPr>
            <p:spPr>
              <a:xfrm>
                <a:off x="2434130" y="2047102"/>
                <a:ext cx="916230" cy="366197"/>
              </a:xfrm>
              <a:prstGeom prst="ellipse">
                <a:avLst/>
              </a:prstGeom>
              <a:blipFill>
                <a:blip r:embed="rId7"/>
                <a:stretch>
                  <a:fillRect b="-13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9F91706-3547-E8F9-63F6-11D466909A9A}"/>
                  </a:ext>
                </a:extLst>
              </p:cNvPr>
              <p:cNvSpPr/>
              <p:nvPr/>
            </p:nvSpPr>
            <p:spPr>
              <a:xfrm>
                <a:off x="1265369" y="1457332"/>
                <a:ext cx="458115" cy="306979"/>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𝑂</m:t>
                          </m:r>
                        </m:e>
                        <m:sub>
                          <m:r>
                            <a:rPr lang="en-IN" i="1" smtClean="0">
                              <a:solidFill>
                                <a:srgbClr val="FF0000"/>
                              </a:solidFill>
                              <a:latin typeface="Cambria Math" panose="02040503050406030204" pitchFamily="18" charset="0"/>
                            </a:rPr>
                            <m:t>11</m:t>
                          </m:r>
                        </m:sub>
                      </m:sSub>
                    </m:oMath>
                  </m:oMathPara>
                </a14:m>
                <a:endParaRPr lang="en-IN" dirty="0"/>
              </a:p>
            </p:txBody>
          </p:sp>
        </mc:Choice>
        <mc:Fallback xmlns="">
          <p:sp>
            <p:nvSpPr>
              <p:cNvPr id="11" name="Oval 10">
                <a:extLst>
                  <a:ext uri="{FF2B5EF4-FFF2-40B4-BE49-F238E27FC236}">
                    <a16:creationId xmlns:a16="http://schemas.microsoft.com/office/drawing/2014/main" id="{C9F91706-3547-E8F9-63F6-11D466909A9A}"/>
                  </a:ext>
                </a:extLst>
              </p:cNvPr>
              <p:cNvSpPr>
                <a:spLocks noRot="1" noChangeAspect="1" noMove="1" noResize="1" noEditPoints="1" noAdjustHandles="1" noChangeArrowheads="1" noChangeShapeType="1" noTextEdit="1"/>
              </p:cNvSpPr>
              <p:nvPr/>
            </p:nvSpPr>
            <p:spPr>
              <a:xfrm>
                <a:off x="1265369" y="1457332"/>
                <a:ext cx="458115" cy="306979"/>
              </a:xfrm>
              <a:prstGeom prst="ellipse">
                <a:avLst/>
              </a:prstGeom>
              <a:blipFill>
                <a:blip r:embed="rId8"/>
                <a:stretch>
                  <a:fillRect l="-12000" b="-1000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E091D78-D64E-2C92-0EA3-FD3F1179C6F2}"/>
                  </a:ext>
                </a:extLst>
              </p:cNvPr>
              <p:cNvSpPr/>
              <p:nvPr/>
            </p:nvSpPr>
            <p:spPr>
              <a:xfrm>
                <a:off x="2131096" y="1501832"/>
                <a:ext cx="763525" cy="620743"/>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i="1" smtClean="0">
                              <a:solidFill>
                                <a:srgbClr val="FF0000"/>
                              </a:solidFill>
                              <a:latin typeface="Cambria Math" panose="02040503050406030204" pitchFamily="18" charset="0"/>
                            </a:rPr>
                          </m:ctrlPr>
                        </m:sSubPr>
                        <m:e>
                          <m:r>
                            <a:rPr lang="en-IN" i="1">
                              <a:solidFill>
                                <a:srgbClr val="FF0000"/>
                              </a:solidFill>
                              <a:latin typeface="Cambria Math" panose="02040503050406030204" pitchFamily="18" charset="0"/>
                            </a:rPr>
                            <m:t>𝑂</m:t>
                          </m:r>
                        </m:e>
                        <m:sub>
                          <m:r>
                            <a:rPr lang="en-IN" b="0" i="1" smtClean="0">
                              <a:solidFill>
                                <a:srgbClr val="FF0000"/>
                              </a:solidFill>
                              <a:latin typeface="Cambria Math" panose="02040503050406030204" pitchFamily="18" charset="0"/>
                            </a:rPr>
                            <m:t>2</m:t>
                          </m:r>
                          <m:r>
                            <a:rPr lang="en-IN" i="1">
                              <a:solidFill>
                                <a:srgbClr val="FF0000"/>
                              </a:solidFill>
                              <a:latin typeface="Cambria Math" panose="02040503050406030204" pitchFamily="18" charset="0"/>
                            </a:rPr>
                            <m:t>1</m:t>
                          </m:r>
                        </m:sub>
                      </m:sSub>
                    </m:oMath>
                  </m:oMathPara>
                </a14:m>
                <a:endParaRPr lang="en-IN" dirty="0"/>
              </a:p>
            </p:txBody>
          </p:sp>
        </mc:Choice>
        <mc:Fallback xmlns="">
          <p:sp>
            <p:nvSpPr>
              <p:cNvPr id="12" name="Oval 11">
                <a:extLst>
                  <a:ext uri="{FF2B5EF4-FFF2-40B4-BE49-F238E27FC236}">
                    <a16:creationId xmlns:a16="http://schemas.microsoft.com/office/drawing/2014/main" id="{AE091D78-D64E-2C92-0EA3-FD3F1179C6F2}"/>
                  </a:ext>
                </a:extLst>
              </p:cNvPr>
              <p:cNvSpPr>
                <a:spLocks noRot="1" noChangeAspect="1" noMove="1" noResize="1" noEditPoints="1" noAdjustHandles="1" noChangeArrowheads="1" noChangeShapeType="1" noTextEdit="1"/>
              </p:cNvSpPr>
              <p:nvPr/>
            </p:nvSpPr>
            <p:spPr>
              <a:xfrm>
                <a:off x="2131096" y="1501832"/>
                <a:ext cx="763525" cy="620743"/>
              </a:xfrm>
              <a:prstGeom prst="ellipse">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8B041423-0019-C87E-2221-F2FA886585ED}"/>
                  </a:ext>
                </a:extLst>
              </p:cNvPr>
              <p:cNvSpPr/>
              <p:nvPr/>
            </p:nvSpPr>
            <p:spPr>
              <a:xfrm>
                <a:off x="3125875" y="2203016"/>
                <a:ext cx="563382" cy="833866"/>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i="1" smtClean="0">
                              <a:solidFill>
                                <a:srgbClr val="FF0000"/>
                              </a:solidFill>
                              <a:latin typeface="Cambria Math" panose="02040503050406030204" pitchFamily="18" charset="0"/>
                            </a:rPr>
                          </m:ctrlPr>
                        </m:sSubPr>
                        <m:e>
                          <m:r>
                            <a:rPr lang="en-IN" i="1">
                              <a:solidFill>
                                <a:srgbClr val="FF0000"/>
                              </a:solidFill>
                              <a:latin typeface="Cambria Math" panose="02040503050406030204" pitchFamily="18" charset="0"/>
                            </a:rPr>
                            <m:t>𝑂</m:t>
                          </m:r>
                        </m:e>
                        <m:sub>
                          <m:r>
                            <a:rPr lang="en-IN" b="0" i="1" smtClean="0">
                              <a:solidFill>
                                <a:srgbClr val="FF0000"/>
                              </a:solidFill>
                              <a:latin typeface="Cambria Math" panose="02040503050406030204" pitchFamily="18" charset="0"/>
                            </a:rPr>
                            <m:t>3</m:t>
                          </m:r>
                          <m:r>
                            <a:rPr lang="en-IN" i="1">
                              <a:solidFill>
                                <a:srgbClr val="FF0000"/>
                              </a:solidFill>
                              <a:latin typeface="Cambria Math" panose="02040503050406030204" pitchFamily="18" charset="0"/>
                            </a:rPr>
                            <m:t>1</m:t>
                          </m:r>
                        </m:sub>
                      </m:sSub>
                    </m:oMath>
                  </m:oMathPara>
                </a14:m>
                <a:endParaRPr lang="en-IN" dirty="0"/>
              </a:p>
            </p:txBody>
          </p:sp>
        </mc:Choice>
        <mc:Fallback xmlns="">
          <p:sp>
            <p:nvSpPr>
              <p:cNvPr id="13" name="Oval 12">
                <a:extLst>
                  <a:ext uri="{FF2B5EF4-FFF2-40B4-BE49-F238E27FC236}">
                    <a16:creationId xmlns:a16="http://schemas.microsoft.com/office/drawing/2014/main" id="{8B041423-0019-C87E-2221-F2FA886585ED}"/>
                  </a:ext>
                </a:extLst>
              </p:cNvPr>
              <p:cNvSpPr>
                <a:spLocks noRot="1" noChangeAspect="1" noMove="1" noResize="1" noEditPoints="1" noAdjustHandles="1" noChangeArrowheads="1" noChangeShapeType="1" noTextEdit="1"/>
              </p:cNvSpPr>
              <p:nvPr/>
            </p:nvSpPr>
            <p:spPr>
              <a:xfrm>
                <a:off x="3125875" y="2203016"/>
                <a:ext cx="563382" cy="833866"/>
              </a:xfrm>
              <a:prstGeom prst="ellipse">
                <a:avLst/>
              </a:prstGeom>
              <a:blipFill>
                <a:blip r:embed="rId10"/>
                <a:stretch>
                  <a:fillRect/>
                </a:stretch>
              </a:blipFill>
              <a:ln>
                <a:noFill/>
              </a:ln>
            </p:spPr>
            <p:txBody>
              <a:bodyPr/>
              <a:lstStyle/>
              <a:p>
                <a:r>
                  <a:rPr lang="en-IN">
                    <a:noFill/>
                  </a:rPr>
                  <a:t> </a:t>
                </a:r>
              </a:p>
            </p:txBody>
          </p:sp>
        </mc:Fallback>
      </mc:AlternateContent>
      <p:sp>
        <p:nvSpPr>
          <p:cNvPr id="14" name="Oval 13">
            <a:extLst>
              <a:ext uri="{FF2B5EF4-FFF2-40B4-BE49-F238E27FC236}">
                <a16:creationId xmlns:a16="http://schemas.microsoft.com/office/drawing/2014/main" id="{15E4281E-D256-FC8E-A11E-0B0147F10C0B}"/>
              </a:ext>
            </a:extLst>
          </p:cNvPr>
          <p:cNvSpPr/>
          <p:nvPr/>
        </p:nvSpPr>
        <p:spPr>
          <a:xfrm>
            <a:off x="5185820" y="1648558"/>
            <a:ext cx="763525" cy="507382"/>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900" dirty="0"/>
              <a:t>new</a:t>
            </a:r>
          </a:p>
        </p:txBody>
      </p:sp>
      <p:sp>
        <p:nvSpPr>
          <p:cNvPr id="15" name="Oval 14">
            <a:extLst>
              <a:ext uri="{FF2B5EF4-FFF2-40B4-BE49-F238E27FC236}">
                <a16:creationId xmlns:a16="http://schemas.microsoft.com/office/drawing/2014/main" id="{5DA42F40-FCB0-C94F-CFA0-0B7A9DFC2E48}"/>
              </a:ext>
            </a:extLst>
          </p:cNvPr>
          <p:cNvSpPr/>
          <p:nvPr/>
        </p:nvSpPr>
        <p:spPr>
          <a:xfrm>
            <a:off x="6115454" y="1545121"/>
            <a:ext cx="763525" cy="610819"/>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900" dirty="0"/>
              <a:t>old</a:t>
            </a:r>
          </a:p>
        </p:txBody>
      </p:sp>
      <p:sp>
        <p:nvSpPr>
          <p:cNvPr id="16" name="Oval 15">
            <a:extLst>
              <a:ext uri="{FF2B5EF4-FFF2-40B4-BE49-F238E27FC236}">
                <a16:creationId xmlns:a16="http://schemas.microsoft.com/office/drawing/2014/main" id="{B2B8A1E8-7C98-6FD4-F05F-611FB9D6110D}"/>
              </a:ext>
            </a:extLst>
          </p:cNvPr>
          <p:cNvSpPr/>
          <p:nvPr/>
        </p:nvSpPr>
        <p:spPr>
          <a:xfrm>
            <a:off x="6860327" y="1655520"/>
            <a:ext cx="1298145" cy="1068935"/>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900" dirty="0"/>
              <a:t>old</a:t>
            </a:r>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6BD70DBB-7968-6AC3-ADE1-AE9C92D3DD0E}"/>
                  </a:ext>
                </a:extLst>
              </p:cNvPr>
              <p:cNvSpPr/>
              <p:nvPr/>
            </p:nvSpPr>
            <p:spPr>
              <a:xfrm>
                <a:off x="2765210" y="3301364"/>
                <a:ext cx="740684" cy="507382"/>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IN" i="1" dirty="0" smtClean="0">
                              <a:solidFill>
                                <a:srgbClr val="836967"/>
                              </a:solidFill>
                              <a:latin typeface="Cambria Math" panose="02040503050406030204" pitchFamily="18" charset="0"/>
                            </a:rPr>
                          </m:ctrlPr>
                        </m:sSubSupPr>
                        <m:e>
                          <m:r>
                            <a:rPr lang="en-IN" i="1" dirty="0">
                              <a:latin typeface="Cambria Math" panose="02040503050406030204" pitchFamily="18" charset="0"/>
                            </a:rPr>
                            <m:t>𝑤</m:t>
                          </m:r>
                        </m:e>
                        <m:sub>
                          <m:r>
                            <a:rPr lang="en-GB" b="0" i="0" dirty="0" smtClean="0">
                              <a:latin typeface="Cambria Math" panose="02040503050406030204" pitchFamily="18" charset="0"/>
                            </a:rPr>
                            <m:t>3</m:t>
                          </m:r>
                          <m:r>
                            <a:rPr lang="en-IN" i="0" dirty="0">
                              <a:latin typeface="Cambria Math" panose="02040503050406030204" pitchFamily="18" charset="0"/>
                            </a:rPr>
                            <m:t>1</m:t>
                          </m:r>
                        </m:sub>
                        <m:sup>
                          <m:d>
                            <m:dPr>
                              <m:ctrlPr>
                                <a:rPr lang="en-IN" i="1" dirty="0">
                                  <a:solidFill>
                                    <a:srgbClr val="836967"/>
                                  </a:solidFill>
                                  <a:latin typeface="Cambria Math" panose="02040503050406030204" pitchFamily="18" charset="0"/>
                                </a:rPr>
                              </m:ctrlPr>
                            </m:dPr>
                            <m:e>
                              <m:r>
                                <a:rPr lang="en-IN" b="0" i="1" dirty="0" smtClean="0">
                                  <a:solidFill>
                                    <a:srgbClr val="836967"/>
                                  </a:solidFill>
                                  <a:latin typeface="Cambria Math" panose="02040503050406030204" pitchFamily="18" charset="0"/>
                                </a:rPr>
                                <m:t>2</m:t>
                              </m:r>
                            </m:e>
                          </m:d>
                        </m:sup>
                      </m:sSubSup>
                    </m:oMath>
                  </m:oMathPara>
                </a14:m>
                <a:endParaRPr lang="en-IN" dirty="0"/>
              </a:p>
            </p:txBody>
          </p:sp>
        </mc:Choice>
        <mc:Fallback xmlns="">
          <p:sp>
            <p:nvSpPr>
              <p:cNvPr id="17" name="Oval 16">
                <a:extLst>
                  <a:ext uri="{FF2B5EF4-FFF2-40B4-BE49-F238E27FC236}">
                    <a16:creationId xmlns:a16="http://schemas.microsoft.com/office/drawing/2014/main" id="{6BD70DBB-7968-6AC3-ADE1-AE9C92D3DD0E}"/>
                  </a:ext>
                </a:extLst>
              </p:cNvPr>
              <p:cNvSpPr>
                <a:spLocks noRot="1" noChangeAspect="1" noMove="1" noResize="1" noEditPoints="1" noAdjustHandles="1" noChangeArrowheads="1" noChangeShapeType="1" noTextEdit="1"/>
              </p:cNvSpPr>
              <p:nvPr/>
            </p:nvSpPr>
            <p:spPr>
              <a:xfrm>
                <a:off x="2765210" y="3301364"/>
                <a:ext cx="740684" cy="507382"/>
              </a:xfrm>
              <a:prstGeom prst="ellipse">
                <a:avLst/>
              </a:prstGeom>
              <a:blipFill>
                <a:blip r:embed="rId11"/>
                <a:stretch>
                  <a:fillRect/>
                </a:stretch>
              </a:blipFill>
              <a:ln>
                <a:noFill/>
              </a:ln>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44872E8A-60A6-9E97-6A23-FCE2D7DCC96D}"/>
              </a:ext>
            </a:extLst>
          </p:cNvPr>
          <p:cNvSpPr>
            <a:spLocks noGrp="1"/>
          </p:cNvSpPr>
          <p:nvPr>
            <p:ph type="sldNum" sz="quarter" idx="12"/>
          </p:nvPr>
        </p:nvSpPr>
        <p:spPr/>
        <p:txBody>
          <a:bodyPr/>
          <a:lstStyle/>
          <a:p>
            <a:fld id="{B82CCC60-E8CD-4174-8B1A-7DF615B22EEF}" type="slidenum">
              <a:rPr lang="en-US" smtClean="0"/>
              <a:pPr/>
              <a:t>18</a:t>
            </a:fld>
            <a:endParaRPr lang="en-US" dirty="0"/>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35E9FDA7-896C-3BEF-28D6-45BA9B6B25E8}"/>
                  </a:ext>
                </a:extLst>
              </p:cNvPr>
              <p:cNvSpPr/>
              <p:nvPr/>
            </p:nvSpPr>
            <p:spPr>
              <a:xfrm>
                <a:off x="272289" y="1175715"/>
                <a:ext cx="610820" cy="507382"/>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dirty="0" smtClean="0">
                              <a:solidFill>
                                <a:srgbClr val="836967"/>
                              </a:solidFill>
                              <a:latin typeface="Cambria Math" panose="02040503050406030204" pitchFamily="18" charset="0"/>
                            </a:rPr>
                          </m:ctrlPr>
                        </m:sSubPr>
                        <m:e>
                          <m:r>
                            <a:rPr lang="en-GB" i="1" dirty="0">
                              <a:latin typeface="Cambria Math" panose="02040503050406030204" pitchFamily="18" charset="0"/>
                            </a:rPr>
                            <m:t>𝑥</m:t>
                          </m:r>
                        </m:e>
                        <m:sub>
                          <m:r>
                            <a:rPr lang="en-GB" i="0" dirty="0">
                              <a:latin typeface="Cambria Math" panose="02040503050406030204" pitchFamily="18" charset="0"/>
                            </a:rPr>
                            <m:t>1</m:t>
                          </m:r>
                        </m:sub>
                      </m:sSub>
                    </m:oMath>
                  </m:oMathPara>
                </a14:m>
                <a:endParaRPr lang="en-IN" dirty="0"/>
              </a:p>
            </p:txBody>
          </p:sp>
        </mc:Choice>
        <mc:Fallback xmlns="">
          <p:sp>
            <p:nvSpPr>
              <p:cNvPr id="5" name="Oval 4">
                <a:extLst>
                  <a:ext uri="{FF2B5EF4-FFF2-40B4-BE49-F238E27FC236}">
                    <a16:creationId xmlns:a16="http://schemas.microsoft.com/office/drawing/2014/main" id="{35E9FDA7-896C-3BEF-28D6-45BA9B6B25E8}"/>
                  </a:ext>
                </a:extLst>
              </p:cNvPr>
              <p:cNvSpPr>
                <a:spLocks noRot="1" noChangeAspect="1" noMove="1" noResize="1" noEditPoints="1" noAdjustHandles="1" noChangeArrowheads="1" noChangeShapeType="1" noTextEdit="1"/>
              </p:cNvSpPr>
              <p:nvPr/>
            </p:nvSpPr>
            <p:spPr>
              <a:xfrm>
                <a:off x="272289" y="1175715"/>
                <a:ext cx="610820" cy="507382"/>
              </a:xfrm>
              <a:prstGeom prst="ellipse">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FC9DCCC-91A1-73BC-B561-7C228CC1627A}"/>
                  </a:ext>
                </a:extLst>
              </p:cNvPr>
              <p:cNvSpPr/>
              <p:nvPr/>
            </p:nvSpPr>
            <p:spPr>
              <a:xfrm>
                <a:off x="272289" y="1793411"/>
                <a:ext cx="610972" cy="507382"/>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dirty="0" smtClean="0">
                              <a:solidFill>
                                <a:srgbClr val="836967"/>
                              </a:solidFill>
                              <a:latin typeface="Cambria Math" panose="02040503050406030204" pitchFamily="18" charset="0"/>
                            </a:rPr>
                          </m:ctrlPr>
                        </m:sSubPr>
                        <m:e>
                          <m:r>
                            <a:rPr lang="en-GB" i="1" dirty="0">
                              <a:latin typeface="Cambria Math" panose="02040503050406030204" pitchFamily="18" charset="0"/>
                            </a:rPr>
                            <m:t>𝑥</m:t>
                          </m:r>
                        </m:e>
                        <m:sub>
                          <m:r>
                            <a:rPr lang="en-GB" b="0" i="0" dirty="0" smtClean="0">
                              <a:latin typeface="Cambria Math" panose="02040503050406030204" pitchFamily="18" charset="0"/>
                            </a:rPr>
                            <m:t>2</m:t>
                          </m:r>
                        </m:sub>
                      </m:sSub>
                    </m:oMath>
                  </m:oMathPara>
                </a14:m>
                <a:endParaRPr lang="en-IN" dirty="0"/>
              </a:p>
            </p:txBody>
          </p:sp>
        </mc:Choice>
        <mc:Fallback xmlns="">
          <p:sp>
            <p:nvSpPr>
              <p:cNvPr id="6" name="Oval 5">
                <a:extLst>
                  <a:ext uri="{FF2B5EF4-FFF2-40B4-BE49-F238E27FC236}">
                    <a16:creationId xmlns:a16="http://schemas.microsoft.com/office/drawing/2014/main" id="{0FC9DCCC-91A1-73BC-B561-7C228CC1627A}"/>
                  </a:ext>
                </a:extLst>
              </p:cNvPr>
              <p:cNvSpPr>
                <a:spLocks noRot="1" noChangeAspect="1" noMove="1" noResize="1" noEditPoints="1" noAdjustHandles="1" noChangeArrowheads="1" noChangeShapeType="1" noTextEdit="1"/>
              </p:cNvSpPr>
              <p:nvPr/>
            </p:nvSpPr>
            <p:spPr>
              <a:xfrm>
                <a:off x="272289" y="1793411"/>
                <a:ext cx="610972" cy="507382"/>
              </a:xfrm>
              <a:prstGeom prst="ellipse">
                <a:avLst/>
              </a:prstGeom>
              <a:blipFill>
                <a:blip r:embed="rId1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C0B12CD-1D3A-6F64-F2EC-D6A77527BF13}"/>
                  </a:ext>
                </a:extLst>
              </p:cNvPr>
              <p:cNvSpPr/>
              <p:nvPr/>
            </p:nvSpPr>
            <p:spPr>
              <a:xfrm>
                <a:off x="310388" y="3030848"/>
                <a:ext cx="534619" cy="560353"/>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dirty="0" smtClean="0">
                              <a:solidFill>
                                <a:srgbClr val="836967"/>
                              </a:solidFill>
                              <a:latin typeface="Cambria Math" panose="02040503050406030204" pitchFamily="18" charset="0"/>
                            </a:rPr>
                          </m:ctrlPr>
                        </m:sSubPr>
                        <m:e>
                          <m:r>
                            <a:rPr lang="en-GB" i="1" dirty="0">
                              <a:latin typeface="Cambria Math" panose="02040503050406030204" pitchFamily="18" charset="0"/>
                            </a:rPr>
                            <m:t>𝑥</m:t>
                          </m:r>
                        </m:e>
                        <m:sub>
                          <m:r>
                            <a:rPr lang="en-GB" b="0" i="0" dirty="0" smtClean="0">
                              <a:latin typeface="Cambria Math" panose="02040503050406030204" pitchFamily="18" charset="0"/>
                            </a:rPr>
                            <m:t>4</m:t>
                          </m:r>
                        </m:sub>
                      </m:sSub>
                    </m:oMath>
                  </m:oMathPara>
                </a14:m>
                <a:endParaRPr lang="en-IN" dirty="0"/>
              </a:p>
            </p:txBody>
          </p:sp>
        </mc:Choice>
        <mc:Fallback xmlns="">
          <p:sp>
            <p:nvSpPr>
              <p:cNvPr id="8" name="Oval 7">
                <a:extLst>
                  <a:ext uri="{FF2B5EF4-FFF2-40B4-BE49-F238E27FC236}">
                    <a16:creationId xmlns:a16="http://schemas.microsoft.com/office/drawing/2014/main" id="{6C0B12CD-1D3A-6F64-F2EC-D6A77527BF13}"/>
                  </a:ext>
                </a:extLst>
              </p:cNvPr>
              <p:cNvSpPr>
                <a:spLocks noRot="1" noChangeAspect="1" noMove="1" noResize="1" noEditPoints="1" noAdjustHandles="1" noChangeArrowheads="1" noChangeShapeType="1" noTextEdit="1"/>
              </p:cNvSpPr>
              <p:nvPr/>
            </p:nvSpPr>
            <p:spPr>
              <a:xfrm>
                <a:off x="310388" y="3030848"/>
                <a:ext cx="534619" cy="560353"/>
              </a:xfrm>
              <a:prstGeom prst="ellipse">
                <a:avLst/>
              </a:prstGeom>
              <a:blipFill>
                <a:blip r:embed="rId1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A43C3BC8-0FD2-B60F-B979-A99CC369D007}"/>
                  </a:ext>
                </a:extLst>
              </p:cNvPr>
              <p:cNvSpPr/>
              <p:nvPr/>
            </p:nvSpPr>
            <p:spPr>
              <a:xfrm>
                <a:off x="310388" y="3698411"/>
                <a:ext cx="534619" cy="560353"/>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dirty="0" smtClean="0">
                              <a:solidFill>
                                <a:srgbClr val="836967"/>
                              </a:solidFill>
                              <a:latin typeface="Cambria Math" panose="02040503050406030204" pitchFamily="18" charset="0"/>
                            </a:rPr>
                          </m:ctrlPr>
                        </m:sSubPr>
                        <m:e>
                          <m:r>
                            <a:rPr lang="en-GB" i="1" dirty="0">
                              <a:latin typeface="Cambria Math" panose="02040503050406030204" pitchFamily="18" charset="0"/>
                            </a:rPr>
                            <m:t>𝑥</m:t>
                          </m:r>
                        </m:e>
                        <m:sub>
                          <m:r>
                            <a:rPr lang="en-GB" b="0" i="0" dirty="0" smtClean="0">
                              <a:latin typeface="Cambria Math" panose="02040503050406030204" pitchFamily="18" charset="0"/>
                            </a:rPr>
                            <m:t>5</m:t>
                          </m:r>
                        </m:sub>
                      </m:sSub>
                    </m:oMath>
                  </m:oMathPara>
                </a14:m>
                <a:endParaRPr lang="en-IN" dirty="0"/>
              </a:p>
            </p:txBody>
          </p:sp>
        </mc:Choice>
        <mc:Fallback xmlns="">
          <p:sp>
            <p:nvSpPr>
              <p:cNvPr id="18" name="Oval 17">
                <a:extLst>
                  <a:ext uri="{FF2B5EF4-FFF2-40B4-BE49-F238E27FC236}">
                    <a16:creationId xmlns:a16="http://schemas.microsoft.com/office/drawing/2014/main" id="{A43C3BC8-0FD2-B60F-B979-A99CC369D007}"/>
                  </a:ext>
                </a:extLst>
              </p:cNvPr>
              <p:cNvSpPr>
                <a:spLocks noRot="1" noChangeAspect="1" noMove="1" noResize="1" noEditPoints="1" noAdjustHandles="1" noChangeArrowheads="1" noChangeShapeType="1" noTextEdit="1"/>
              </p:cNvSpPr>
              <p:nvPr/>
            </p:nvSpPr>
            <p:spPr>
              <a:xfrm>
                <a:off x="310388" y="3698411"/>
                <a:ext cx="534619" cy="560353"/>
              </a:xfrm>
              <a:prstGeom prst="ellipse">
                <a:avLst/>
              </a:prstGeom>
              <a:blipFill>
                <a:blip r:embed="rId1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86E6531C-ACD5-6CAD-16FB-23AD72482BB9}"/>
                  </a:ext>
                </a:extLst>
              </p:cNvPr>
              <p:cNvSpPr/>
              <p:nvPr/>
            </p:nvSpPr>
            <p:spPr>
              <a:xfrm>
                <a:off x="348641" y="2424611"/>
                <a:ext cx="458115" cy="543745"/>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dirty="0" smtClean="0">
                              <a:solidFill>
                                <a:srgbClr val="836967"/>
                              </a:solidFill>
                              <a:latin typeface="Cambria Math" panose="02040503050406030204" pitchFamily="18" charset="0"/>
                            </a:rPr>
                          </m:ctrlPr>
                        </m:sSubPr>
                        <m:e>
                          <m:r>
                            <a:rPr lang="en-GB" i="1" dirty="0">
                              <a:latin typeface="Cambria Math" panose="02040503050406030204" pitchFamily="18" charset="0"/>
                            </a:rPr>
                            <m:t>𝑥</m:t>
                          </m:r>
                        </m:e>
                        <m:sub>
                          <m:r>
                            <a:rPr lang="en-GB" b="0" i="0" dirty="0" smtClean="0">
                              <a:latin typeface="Cambria Math" panose="02040503050406030204" pitchFamily="18" charset="0"/>
                            </a:rPr>
                            <m:t>3</m:t>
                          </m:r>
                        </m:sub>
                      </m:sSub>
                    </m:oMath>
                  </m:oMathPara>
                </a14:m>
                <a:endParaRPr lang="en-IN" dirty="0"/>
              </a:p>
            </p:txBody>
          </p:sp>
        </mc:Choice>
        <mc:Fallback xmlns="">
          <p:sp>
            <p:nvSpPr>
              <p:cNvPr id="19" name="Oval 18">
                <a:extLst>
                  <a:ext uri="{FF2B5EF4-FFF2-40B4-BE49-F238E27FC236}">
                    <a16:creationId xmlns:a16="http://schemas.microsoft.com/office/drawing/2014/main" id="{86E6531C-ACD5-6CAD-16FB-23AD72482BB9}"/>
                  </a:ext>
                </a:extLst>
              </p:cNvPr>
              <p:cNvSpPr>
                <a:spLocks noRot="1" noChangeAspect="1" noMove="1" noResize="1" noEditPoints="1" noAdjustHandles="1" noChangeArrowheads="1" noChangeShapeType="1" noTextEdit="1"/>
              </p:cNvSpPr>
              <p:nvPr/>
            </p:nvSpPr>
            <p:spPr>
              <a:xfrm>
                <a:off x="348641" y="2424611"/>
                <a:ext cx="458115" cy="543745"/>
              </a:xfrm>
              <a:prstGeom prst="ellipse">
                <a:avLst/>
              </a:prstGeom>
              <a:blipFill>
                <a:blip r:embed="rId16"/>
                <a:stretch>
                  <a:fillRect/>
                </a:stretch>
              </a:blipFill>
              <a:ln>
                <a:noFill/>
              </a:ln>
            </p:spPr>
            <p:txBody>
              <a:bodyPr/>
              <a:lstStyle/>
              <a:p>
                <a:r>
                  <a:rPr lang="en-IN">
                    <a:noFill/>
                  </a:rPr>
                  <a:t> </a:t>
                </a:r>
              </a:p>
            </p:txBody>
          </p:sp>
        </mc:Fallback>
      </mc:AlternateContent>
      <p:sp>
        <p:nvSpPr>
          <p:cNvPr id="24" name="Oval 23">
            <a:extLst>
              <a:ext uri="{FF2B5EF4-FFF2-40B4-BE49-F238E27FC236}">
                <a16:creationId xmlns:a16="http://schemas.microsoft.com/office/drawing/2014/main" id="{63AF7D27-FCEF-666D-B389-1D7A8D334F65}"/>
              </a:ext>
            </a:extLst>
          </p:cNvPr>
          <p:cNvSpPr/>
          <p:nvPr/>
        </p:nvSpPr>
        <p:spPr>
          <a:xfrm>
            <a:off x="6904895" y="4115408"/>
            <a:ext cx="458115" cy="543745"/>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B653EBBD-4A1E-FF02-4431-092F9F151747}"/>
                  </a:ext>
                </a:extLst>
              </p:cNvPr>
              <p:cNvSpPr/>
              <p:nvPr/>
            </p:nvSpPr>
            <p:spPr>
              <a:xfrm>
                <a:off x="341599" y="4273177"/>
                <a:ext cx="472196" cy="538027"/>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dirty="0" smtClean="0">
                              <a:solidFill>
                                <a:srgbClr val="836967"/>
                              </a:solidFill>
                              <a:latin typeface="Cambria Math" panose="02040503050406030204" pitchFamily="18" charset="0"/>
                            </a:rPr>
                          </m:ctrlPr>
                        </m:sSubPr>
                        <m:e>
                          <m:r>
                            <a:rPr lang="en-GB" i="1" dirty="0">
                              <a:latin typeface="Cambria Math" panose="02040503050406030204" pitchFamily="18" charset="0"/>
                            </a:rPr>
                            <m:t>𝑥</m:t>
                          </m:r>
                        </m:e>
                        <m:sub>
                          <m:r>
                            <a:rPr lang="en-GB" b="0" i="0" dirty="0" smtClean="0">
                              <a:latin typeface="Cambria Math" panose="02040503050406030204" pitchFamily="18" charset="0"/>
                            </a:rPr>
                            <m:t>6</m:t>
                          </m:r>
                        </m:sub>
                      </m:sSub>
                    </m:oMath>
                  </m:oMathPara>
                </a14:m>
                <a:endParaRPr lang="en-IN" dirty="0"/>
              </a:p>
            </p:txBody>
          </p:sp>
        </mc:Choice>
        <mc:Fallback xmlns="">
          <p:sp>
            <p:nvSpPr>
              <p:cNvPr id="25" name="Oval 24">
                <a:extLst>
                  <a:ext uri="{FF2B5EF4-FFF2-40B4-BE49-F238E27FC236}">
                    <a16:creationId xmlns:a16="http://schemas.microsoft.com/office/drawing/2014/main" id="{B653EBBD-4A1E-FF02-4431-092F9F151747}"/>
                  </a:ext>
                </a:extLst>
              </p:cNvPr>
              <p:cNvSpPr>
                <a:spLocks noRot="1" noChangeAspect="1" noMove="1" noResize="1" noEditPoints="1" noAdjustHandles="1" noChangeArrowheads="1" noChangeShapeType="1" noTextEdit="1"/>
              </p:cNvSpPr>
              <p:nvPr/>
            </p:nvSpPr>
            <p:spPr>
              <a:xfrm>
                <a:off x="341599" y="4273177"/>
                <a:ext cx="472196" cy="538027"/>
              </a:xfrm>
              <a:prstGeom prst="ellipse">
                <a:avLst/>
              </a:prstGeom>
              <a:blipFill>
                <a:blip r:embed="rId1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47B1DA77-74CB-918A-680F-8EEB89440ABA}"/>
                  </a:ext>
                </a:extLst>
              </p:cNvPr>
              <p:cNvSpPr/>
              <p:nvPr/>
            </p:nvSpPr>
            <p:spPr>
              <a:xfrm>
                <a:off x="1196020" y="1872577"/>
                <a:ext cx="610820" cy="566726"/>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IN" sz="1400" i="1" smtClean="0">
                              <a:solidFill>
                                <a:srgbClr val="836967"/>
                              </a:solidFill>
                              <a:latin typeface="Cambria Math" panose="02040503050406030204" pitchFamily="18" charset="0"/>
                            </a:rPr>
                          </m:ctrlPr>
                        </m:sSubSupPr>
                        <m:e>
                          <m:r>
                            <a:rPr lang="en-IN" sz="1400" i="1" smtClean="0">
                              <a:latin typeface="Cambria Math" panose="02040503050406030204" pitchFamily="18" charset="0"/>
                            </a:rPr>
                            <m:t>𝐴</m:t>
                          </m:r>
                        </m:e>
                        <m:sub>
                          <m:r>
                            <a:rPr lang="en-IN" sz="1400" i="1" smtClean="0">
                              <a:latin typeface="Cambria Math" panose="02040503050406030204" pitchFamily="18" charset="0"/>
                            </a:rPr>
                            <m:t>1</m:t>
                          </m:r>
                        </m:sub>
                        <m:sup>
                          <m:d>
                            <m:dPr>
                              <m:ctrlPr>
                                <a:rPr lang="en-IN" sz="1400" i="1" smtClean="0">
                                  <a:solidFill>
                                    <a:srgbClr val="836967"/>
                                  </a:solidFill>
                                  <a:latin typeface="Cambria Math" panose="02040503050406030204" pitchFamily="18" charset="0"/>
                                </a:rPr>
                              </m:ctrlPr>
                            </m:dPr>
                            <m:e>
                              <m:r>
                                <a:rPr lang="en-IN" sz="1400" i="1" smtClean="0">
                                  <a:latin typeface="Cambria Math" panose="02040503050406030204" pitchFamily="18" charset="0"/>
                                </a:rPr>
                                <m:t>1</m:t>
                              </m:r>
                            </m:e>
                          </m:d>
                        </m:sup>
                      </m:sSubSup>
                    </m:oMath>
                  </m:oMathPara>
                </a14:m>
                <a:endParaRPr lang="en-IN" sz="1400" dirty="0"/>
              </a:p>
            </p:txBody>
          </p:sp>
        </mc:Choice>
        <mc:Fallback xmlns="">
          <p:sp>
            <p:nvSpPr>
              <p:cNvPr id="20" name="Oval 19">
                <a:extLst>
                  <a:ext uri="{FF2B5EF4-FFF2-40B4-BE49-F238E27FC236}">
                    <a16:creationId xmlns:a16="http://schemas.microsoft.com/office/drawing/2014/main" id="{47B1DA77-74CB-918A-680F-8EEB89440ABA}"/>
                  </a:ext>
                </a:extLst>
              </p:cNvPr>
              <p:cNvSpPr>
                <a:spLocks noRot="1" noChangeAspect="1" noMove="1" noResize="1" noEditPoints="1" noAdjustHandles="1" noChangeArrowheads="1" noChangeShapeType="1" noTextEdit="1"/>
              </p:cNvSpPr>
              <p:nvPr/>
            </p:nvSpPr>
            <p:spPr>
              <a:xfrm>
                <a:off x="1196020" y="1872577"/>
                <a:ext cx="610820" cy="566726"/>
              </a:xfrm>
              <a:prstGeom prst="ellipse">
                <a:avLst/>
              </a:prstGeom>
              <a:blipFill>
                <a:blip r:embed="rId1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C26EB9F2-50DE-628F-E505-495A819E1890}"/>
                  </a:ext>
                </a:extLst>
              </p:cNvPr>
              <p:cNvSpPr/>
              <p:nvPr/>
            </p:nvSpPr>
            <p:spPr>
              <a:xfrm>
                <a:off x="1188441" y="3786491"/>
                <a:ext cx="610820" cy="507383"/>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IN" sz="1400" i="1" smtClean="0">
                              <a:solidFill>
                                <a:srgbClr val="836967"/>
                              </a:solidFill>
                              <a:latin typeface="Cambria Math" panose="02040503050406030204" pitchFamily="18" charset="0"/>
                            </a:rPr>
                          </m:ctrlPr>
                        </m:sSubSupPr>
                        <m:e>
                          <m:r>
                            <a:rPr lang="en-IN" sz="1400" i="1" smtClean="0">
                              <a:latin typeface="Cambria Math" panose="02040503050406030204" pitchFamily="18" charset="0"/>
                            </a:rPr>
                            <m:t>𝐴</m:t>
                          </m:r>
                        </m:e>
                        <m:sub>
                          <m:r>
                            <a:rPr lang="en-IN" sz="1400" b="0" i="1" smtClean="0">
                              <a:latin typeface="Cambria Math" panose="02040503050406030204" pitchFamily="18" charset="0"/>
                            </a:rPr>
                            <m:t>4</m:t>
                          </m:r>
                        </m:sub>
                        <m:sup>
                          <m:d>
                            <m:dPr>
                              <m:ctrlPr>
                                <a:rPr lang="en-IN" sz="1400" i="1" smtClean="0">
                                  <a:solidFill>
                                    <a:srgbClr val="836967"/>
                                  </a:solidFill>
                                  <a:latin typeface="Cambria Math" panose="02040503050406030204" pitchFamily="18" charset="0"/>
                                </a:rPr>
                              </m:ctrlPr>
                            </m:dPr>
                            <m:e>
                              <m:r>
                                <a:rPr lang="en-IN" sz="1400" i="1" smtClean="0">
                                  <a:latin typeface="Cambria Math" panose="02040503050406030204" pitchFamily="18" charset="0"/>
                                </a:rPr>
                                <m:t>1</m:t>
                              </m:r>
                            </m:e>
                          </m:d>
                        </m:sup>
                      </m:sSubSup>
                    </m:oMath>
                  </m:oMathPara>
                </a14:m>
                <a:endParaRPr lang="en-IN" sz="1400" dirty="0"/>
              </a:p>
            </p:txBody>
          </p:sp>
        </mc:Choice>
        <mc:Fallback xmlns="">
          <p:sp>
            <p:nvSpPr>
              <p:cNvPr id="28" name="Oval 27">
                <a:extLst>
                  <a:ext uri="{FF2B5EF4-FFF2-40B4-BE49-F238E27FC236}">
                    <a16:creationId xmlns:a16="http://schemas.microsoft.com/office/drawing/2014/main" id="{C26EB9F2-50DE-628F-E505-495A819E1890}"/>
                  </a:ext>
                </a:extLst>
              </p:cNvPr>
              <p:cNvSpPr>
                <a:spLocks noRot="1" noChangeAspect="1" noMove="1" noResize="1" noEditPoints="1" noAdjustHandles="1" noChangeArrowheads="1" noChangeShapeType="1" noTextEdit="1"/>
              </p:cNvSpPr>
              <p:nvPr/>
            </p:nvSpPr>
            <p:spPr>
              <a:xfrm>
                <a:off x="1188441" y="3786491"/>
                <a:ext cx="610820" cy="507383"/>
              </a:xfrm>
              <a:prstGeom prst="ellipse">
                <a:avLst/>
              </a:prstGeom>
              <a:blipFill>
                <a:blip r:embed="rId19"/>
                <a:stretch>
                  <a:fillRect/>
                </a:stretch>
              </a:blipFill>
              <a:ln>
                <a:noFill/>
              </a:ln>
            </p:spPr>
            <p:txBody>
              <a:bodyPr/>
              <a:lstStyle/>
              <a:p>
                <a:r>
                  <a:rPr lang="en-IN">
                    <a:noFill/>
                  </a:rPr>
                  <a:t> </a:t>
                </a:r>
              </a:p>
            </p:txBody>
          </p:sp>
        </mc:Fallback>
      </mc:AlternateContent>
      <p:sp>
        <p:nvSpPr>
          <p:cNvPr id="29" name="Oval 28">
            <a:extLst>
              <a:ext uri="{FF2B5EF4-FFF2-40B4-BE49-F238E27FC236}">
                <a16:creationId xmlns:a16="http://schemas.microsoft.com/office/drawing/2014/main" id="{4C545348-4183-3F93-FAB4-DE6FA8EF36E3}"/>
              </a:ext>
            </a:extLst>
          </p:cNvPr>
          <p:cNvSpPr/>
          <p:nvPr/>
        </p:nvSpPr>
        <p:spPr>
          <a:xfrm>
            <a:off x="5335525" y="4115408"/>
            <a:ext cx="458115" cy="441507"/>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sz="1400" dirty="0"/>
          </a:p>
        </p:txBody>
      </p:sp>
    </p:spTree>
    <p:extLst>
      <p:ext uri="{BB962C8B-B14F-4D97-AF65-F5344CB8AC3E}">
        <p14:creationId xmlns:p14="http://schemas.microsoft.com/office/powerpoint/2010/main" val="1874702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E76D-D95B-A90E-3881-60D4EC4AFFBD}"/>
              </a:ext>
            </a:extLst>
          </p:cNvPr>
          <p:cNvSpPr>
            <a:spLocks noGrp="1"/>
          </p:cNvSpPr>
          <p:nvPr>
            <p:ph type="title"/>
          </p:nvPr>
        </p:nvSpPr>
        <p:spPr/>
        <p:txBody>
          <a:bodyPr>
            <a:normAutofit/>
          </a:bodyPr>
          <a:lstStyle/>
          <a:p>
            <a:pPr algn="l"/>
            <a:r>
              <a:rPr lang="en-GB" sz="3200" dirty="0">
                <a:solidFill>
                  <a:srgbClr val="FFC000"/>
                </a:solidFill>
                <a:latin typeface="Times New Roman" panose="02020603050405020304" pitchFamily="18" charset="0"/>
                <a:cs typeface="Times New Roman" panose="02020603050405020304" pitchFamily="18" charset="0"/>
              </a:rPr>
              <a:t>12.Optimizers</a:t>
            </a:r>
            <a:endParaRPr lang="en-IN" sz="3200" dirty="0">
              <a:solidFill>
                <a:srgbClr val="FFC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3E80620-3653-2370-E11B-C1481A85F593}"/>
                  </a:ext>
                </a:extLst>
              </p:cNvPr>
              <p:cNvSpPr>
                <a:spLocks noGrp="1"/>
              </p:cNvSpPr>
              <p:nvPr>
                <p:ph sz="half" idx="2"/>
              </p:nvPr>
            </p:nvSpPr>
            <p:spPr>
              <a:xfrm>
                <a:off x="4421011" y="1350110"/>
                <a:ext cx="4265789" cy="3244513"/>
              </a:xfrm>
            </p:spPr>
            <p:txBody>
              <a:bodyPr>
                <a:normAutofit fontScale="92500"/>
              </a:bodyPr>
              <a:lstStyle/>
              <a:p>
                <a:endParaRPr lang="en-GB" sz="2200" b="0" i="0" dirty="0">
                  <a:solidFill>
                    <a:srgbClr val="37415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GB" sz="2200" b="0" i="0" dirty="0">
                    <a:solidFill>
                      <a:srgbClr val="374151"/>
                    </a:solidFill>
                    <a:effectLst/>
                    <a:latin typeface="Times New Roman" panose="02020603050405020304" pitchFamily="18" charset="0"/>
                    <a:cs typeface="Times New Roman" panose="02020603050405020304" pitchFamily="18" charset="0"/>
                  </a:rPr>
                  <a:t>An optimizer is an algorithm that is used to update the parameters of a neural network during training in order to minimize the loss function.</a:t>
                </a:r>
              </a:p>
              <a:p>
                <a14:m>
                  <m:oMath xmlns:m="http://schemas.openxmlformats.org/officeDocument/2006/math">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𝑤</m:t>
                        </m:r>
                      </m:e>
                      <m:sub>
                        <m:r>
                          <m:rPr>
                            <m:sty m:val="p"/>
                          </m:rPr>
                          <a:rPr lang="en-GB" sz="2200" b="0" i="0" dirty="0" smtClean="0">
                            <a:latin typeface="Cambria Math" panose="02040503050406030204" pitchFamily="18" charset="0"/>
                          </a:rPr>
                          <m:t>new</m:t>
                        </m:r>
                      </m:sub>
                    </m:sSub>
                    <m:r>
                      <a:rPr lang="en-IN" sz="2200" i="0" dirty="0" smtClean="0">
                        <a:latin typeface="Cambria Math" panose="02040503050406030204" pitchFamily="18" charset="0"/>
                      </a:rPr>
                      <m:t>=</m:t>
                    </m:r>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𝑤</m:t>
                        </m:r>
                      </m:e>
                      <m:sub>
                        <m:r>
                          <m:rPr>
                            <m:sty m:val="p"/>
                          </m:rPr>
                          <a:rPr lang="en-GB" sz="2200" b="0" i="0" dirty="0" smtClean="0">
                            <a:latin typeface="Cambria Math" panose="02040503050406030204" pitchFamily="18" charset="0"/>
                          </a:rPr>
                          <m:t>old</m:t>
                        </m:r>
                      </m:sub>
                    </m:sSub>
                    <m:r>
                      <a:rPr lang="en-IN" sz="2200" i="0" dirty="0" smtClean="0">
                        <a:latin typeface="Cambria Math" panose="02040503050406030204" pitchFamily="18" charset="0"/>
                      </a:rPr>
                      <m:t>−</m:t>
                    </m:r>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𝜂</m:t>
                        </m:r>
                      </m:e>
                      <m:sub>
                        <m:f>
                          <m:fPr>
                            <m:ctrlPr>
                              <a:rPr lang="en-IN" sz="2200" i="1" dirty="0" smtClean="0">
                                <a:solidFill>
                                  <a:srgbClr val="836967"/>
                                </a:solidFill>
                                <a:latin typeface="Cambria Math" panose="02040503050406030204" pitchFamily="18" charset="0"/>
                              </a:rPr>
                            </m:ctrlPr>
                          </m:fPr>
                          <m:num>
                            <m:r>
                              <a:rPr lang="en-IN" sz="2200" i="0" dirty="0" smtClean="0">
                                <a:latin typeface="Cambria Math" panose="02040503050406030204" pitchFamily="18" charset="0"/>
                              </a:rPr>
                              <m:t>𝜕</m:t>
                            </m:r>
                            <m:r>
                              <a:rPr lang="en-IN" sz="2200" i="1" dirty="0" smtClean="0">
                                <a:latin typeface="Cambria Math" panose="02040503050406030204" pitchFamily="18" charset="0"/>
                              </a:rPr>
                              <m:t>𝐿</m:t>
                            </m:r>
                          </m:num>
                          <m:den>
                            <m:r>
                              <a:rPr lang="en-IN" sz="2200" i="0" dirty="0" smtClean="0">
                                <a:latin typeface="Cambria Math" panose="02040503050406030204" pitchFamily="18" charset="0"/>
                              </a:rPr>
                              <m:t>𝜕</m:t>
                            </m:r>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𝑤</m:t>
                                </m:r>
                              </m:e>
                              <m:sub>
                                <m:r>
                                  <m:rPr>
                                    <m:sty m:val="p"/>
                                  </m:rPr>
                                  <a:rPr lang="en-GB" sz="2200" b="0" i="0" dirty="0" smtClean="0">
                                    <a:latin typeface="Cambria Math" panose="02040503050406030204" pitchFamily="18" charset="0"/>
                                  </a:rPr>
                                  <m:t>old</m:t>
                                </m:r>
                              </m:sub>
                            </m:sSub>
                          </m:den>
                        </m:f>
                      </m:sub>
                    </m:sSub>
                  </m:oMath>
                </a14:m>
                <a:endParaRPr lang="en-GB" sz="2200" b="0" dirty="0">
                  <a:latin typeface="Times New Roman" panose="02020603050405020304" pitchFamily="18" charset="0"/>
                </a:endParaRPr>
              </a:p>
              <a:p>
                <a14:m>
                  <m:oMath xmlns:m="http://schemas.openxmlformats.org/officeDocument/2006/math">
                    <m:f>
                      <m:fPr>
                        <m:ctrlPr>
                          <a:rPr lang="en-IN" sz="2200" i="1" dirty="0" smtClean="0">
                            <a:solidFill>
                              <a:srgbClr val="836967"/>
                            </a:solidFill>
                            <a:latin typeface="Cambria Math" panose="02040503050406030204" pitchFamily="18" charset="0"/>
                          </a:rPr>
                        </m:ctrlPr>
                      </m:fPr>
                      <m:num>
                        <m:r>
                          <a:rPr lang="en-IN" sz="2200" i="0" dirty="0" smtClean="0">
                            <a:latin typeface="Cambria Math" panose="02040503050406030204" pitchFamily="18" charset="0"/>
                          </a:rPr>
                          <m:t>𝜕</m:t>
                        </m:r>
                        <m:r>
                          <a:rPr lang="en-IN" sz="2200" i="1" dirty="0" smtClean="0">
                            <a:latin typeface="Cambria Math" panose="02040503050406030204" pitchFamily="18" charset="0"/>
                          </a:rPr>
                          <m:t>𝐿</m:t>
                        </m:r>
                      </m:num>
                      <m:den>
                        <m:r>
                          <a:rPr lang="en-IN" sz="2200" i="0" dirty="0" smtClean="0">
                            <a:latin typeface="Cambria Math" panose="02040503050406030204" pitchFamily="18" charset="0"/>
                          </a:rPr>
                          <m:t>𝜕</m:t>
                        </m:r>
                        <m:sSub>
                          <m:sSubPr>
                            <m:ctrlPr>
                              <a:rPr lang="en-IN" sz="2200" i="1" dirty="0" smtClean="0">
                                <a:solidFill>
                                  <a:srgbClr val="836967"/>
                                </a:solidFill>
                                <a:latin typeface="Cambria Math" panose="02040503050406030204" pitchFamily="18" charset="0"/>
                              </a:rPr>
                            </m:ctrlPr>
                          </m:sSubPr>
                          <m:e>
                            <m:r>
                              <a:rPr lang="en-IN" sz="2200" i="1" dirty="0" smtClean="0">
                                <a:latin typeface="Cambria Math" panose="02040503050406030204" pitchFamily="18" charset="0"/>
                              </a:rPr>
                              <m:t>𝑤</m:t>
                            </m:r>
                          </m:e>
                          <m:sub>
                            <m:r>
                              <m:rPr>
                                <m:sty m:val="p"/>
                              </m:rPr>
                              <a:rPr lang="en-GB" sz="2200" b="0" i="0" dirty="0" smtClean="0">
                                <a:latin typeface="Cambria Math" panose="02040503050406030204" pitchFamily="18" charset="0"/>
                              </a:rPr>
                              <m:t>old</m:t>
                            </m:r>
                          </m:sub>
                        </m:sSub>
                      </m:den>
                    </m:f>
                    <m:r>
                      <a:rPr lang="en-GB" sz="2200" b="0" i="1" dirty="0" smtClean="0">
                        <a:latin typeface="Cambria Math" panose="02040503050406030204" pitchFamily="18" charset="0"/>
                      </a:rPr>
                      <m:t>  </m:t>
                    </m:r>
                  </m:oMath>
                </a14:m>
                <a:endParaRPr lang="en-IN" sz="2200" dirty="0">
                  <a:latin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C3E80620-3653-2370-E11B-C1481A85F593}"/>
                  </a:ext>
                </a:extLst>
              </p:cNvPr>
              <p:cNvSpPr>
                <a:spLocks noGrp="1" noRot="1" noChangeAspect="1" noMove="1" noResize="1" noEditPoints="1" noAdjustHandles="1" noChangeArrowheads="1" noChangeShapeType="1" noTextEdit="1"/>
              </p:cNvSpPr>
              <p:nvPr>
                <p:ph sz="half" idx="2"/>
              </p:nvPr>
            </p:nvSpPr>
            <p:spPr>
              <a:xfrm>
                <a:off x="4421011" y="1350110"/>
                <a:ext cx="4265789" cy="3244513"/>
              </a:xfrm>
              <a:blipFill>
                <a:blip r:embed="rId2"/>
                <a:stretch>
                  <a:fillRect l="-1286"/>
                </a:stretch>
              </a:blipFill>
            </p:spPr>
            <p:txBody>
              <a:bodyPr/>
              <a:lstStyle/>
              <a:p>
                <a:r>
                  <a:rPr lang="en-IN">
                    <a:noFill/>
                  </a:rPr>
                  <a:t> </a:t>
                </a:r>
              </a:p>
            </p:txBody>
          </p:sp>
        </mc:Fallback>
      </mc:AlternateContent>
      <p:sp>
        <p:nvSpPr>
          <p:cNvPr id="5" name="Slide Number Placeholder 4">
            <a:extLst>
              <a:ext uri="{FF2B5EF4-FFF2-40B4-BE49-F238E27FC236}">
                <a16:creationId xmlns:a16="http://schemas.microsoft.com/office/drawing/2014/main" id="{89DEE5F1-C049-5F4C-0E82-85C4EB85CEF9}"/>
              </a:ext>
            </a:extLst>
          </p:cNvPr>
          <p:cNvSpPr>
            <a:spLocks noGrp="1"/>
          </p:cNvSpPr>
          <p:nvPr>
            <p:ph type="sldNum" sz="quarter" idx="12"/>
          </p:nvPr>
        </p:nvSpPr>
        <p:spPr/>
        <p:txBody>
          <a:bodyPr/>
          <a:lstStyle/>
          <a:p>
            <a:fld id="{B82CCC60-E8CD-4174-8B1A-7DF615B22EEF}" type="slidenum">
              <a:rPr lang="en-US" smtClean="0"/>
              <a:pPr/>
              <a:t>19</a:t>
            </a:fld>
            <a:endParaRPr lang="en-US"/>
          </a:p>
        </p:txBody>
      </p:sp>
      <p:pic>
        <p:nvPicPr>
          <p:cNvPr id="6" name="Picture 2" descr="How Does the Gradient Descent Algorithm Work in Machine Learning?">
            <a:extLst>
              <a:ext uri="{FF2B5EF4-FFF2-40B4-BE49-F238E27FC236}">
                <a16:creationId xmlns:a16="http://schemas.microsoft.com/office/drawing/2014/main" id="{60F5D0B9-A6A4-AE39-567C-FDF670138D2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43555" y="1350110"/>
            <a:ext cx="4265789" cy="30541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643AEF91-9C14-2839-CC10-D6D6FB1A5767}"/>
              </a:ext>
            </a:extLst>
          </p:cNvPr>
          <p:cNvSpPr/>
          <p:nvPr/>
        </p:nvSpPr>
        <p:spPr>
          <a:xfrm>
            <a:off x="2434130" y="3533589"/>
            <a:ext cx="2137870" cy="763525"/>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GB" sz="1300" dirty="0"/>
              <a:t>(Global Minima)</a:t>
            </a:r>
            <a:endParaRPr lang="en-IN" sz="1300" dirty="0"/>
          </a:p>
        </p:txBody>
      </p:sp>
    </p:spTree>
    <p:extLst>
      <p:ext uri="{BB962C8B-B14F-4D97-AF65-F5344CB8AC3E}">
        <p14:creationId xmlns:p14="http://schemas.microsoft.com/office/powerpoint/2010/main" val="3880188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Content</a:t>
            </a:r>
          </a:p>
        </p:txBody>
      </p:sp>
      <p:sp>
        <p:nvSpPr>
          <p:cNvPr id="6" name="Content Placeholder 5"/>
          <p:cNvSpPr>
            <a:spLocks noGrp="1"/>
          </p:cNvSpPr>
          <p:nvPr>
            <p:ph sz="half" idx="2"/>
          </p:nvPr>
        </p:nvSpPr>
        <p:spPr>
          <a:xfrm>
            <a:off x="845811" y="1350111"/>
            <a:ext cx="3731255" cy="3664920"/>
          </a:xfrm>
        </p:spPr>
        <p:txBody>
          <a:bodyPr>
            <a:normAutofit fontScale="92500"/>
          </a:bodyPr>
          <a:lstStyle/>
          <a:p>
            <a:pPr marL="457200" indent="-457200" algn="l">
              <a:buFont typeface="+mj-lt"/>
              <a:buAutoNum type="arabicPeriod"/>
            </a:pPr>
            <a:r>
              <a:rPr lang="en-US" dirty="0">
                <a:latin typeface="Times New Roman" panose="02020603050405020304" pitchFamily="18" charset="0"/>
                <a:cs typeface="Times New Roman" panose="02020603050405020304" pitchFamily="18" charset="0"/>
              </a:rPr>
              <a:t>Introduction</a:t>
            </a:r>
          </a:p>
          <a:p>
            <a:pPr marL="457200" indent="-457200" algn="l">
              <a:buFont typeface="+mj-lt"/>
              <a:buAutoNum type="arabicPeriod"/>
            </a:pPr>
            <a:r>
              <a:rPr lang="en-US" dirty="0">
                <a:latin typeface="Times New Roman" panose="02020603050405020304" pitchFamily="18" charset="0"/>
                <a:cs typeface="Times New Roman" panose="02020603050405020304" pitchFamily="18" charset="0"/>
              </a:rPr>
              <a:t>What is Neural Network?</a:t>
            </a:r>
          </a:p>
          <a:p>
            <a:pPr marL="457200" indent="-457200" algn="l">
              <a:buFont typeface="+mj-lt"/>
              <a:buAutoNum type="arabicPeriod"/>
            </a:pPr>
            <a:r>
              <a:rPr lang="en-US" dirty="0">
                <a:latin typeface="Times New Roman" panose="02020603050405020304" pitchFamily="18" charset="0"/>
                <a:cs typeface="Times New Roman" panose="02020603050405020304" pitchFamily="18" charset="0"/>
              </a:rPr>
              <a:t>Brief History</a:t>
            </a:r>
          </a:p>
          <a:p>
            <a:pPr marL="457200" indent="-457200" algn="l">
              <a:buFont typeface="+mj-lt"/>
              <a:buAutoNum type="arabicPeriod"/>
            </a:pPr>
            <a:r>
              <a:rPr lang="en-US" dirty="0">
                <a:latin typeface="Times New Roman" panose="02020603050405020304" pitchFamily="18" charset="0"/>
                <a:cs typeface="Times New Roman" panose="02020603050405020304" pitchFamily="18" charset="0"/>
              </a:rPr>
              <a:t>Structure of Neuron</a:t>
            </a:r>
          </a:p>
          <a:p>
            <a:pPr marL="457200" indent="-457200" algn="l">
              <a:buFont typeface="+mj-lt"/>
              <a:buAutoNum type="arabicPeriod"/>
            </a:pPr>
            <a:r>
              <a:rPr lang="en-US" dirty="0">
                <a:latin typeface="Times New Roman" panose="02020603050405020304" pitchFamily="18" charset="0"/>
                <a:cs typeface="Times New Roman" panose="02020603050405020304" pitchFamily="18" charset="0"/>
              </a:rPr>
              <a:t>Activation Functions</a:t>
            </a:r>
          </a:p>
          <a:p>
            <a:pPr marL="457200" indent="-457200" algn="l">
              <a:buFont typeface="+mj-lt"/>
              <a:buAutoNum type="arabicPeriod"/>
            </a:pPr>
            <a:r>
              <a:rPr lang="en-US" dirty="0">
                <a:latin typeface="Times New Roman" panose="02020603050405020304" pitchFamily="18" charset="0"/>
                <a:cs typeface="Times New Roman" panose="02020603050405020304" pitchFamily="18" charset="0"/>
              </a:rPr>
              <a:t>Structure and Model of Neural Network </a:t>
            </a:r>
          </a:p>
          <a:p>
            <a:pPr marL="457200" indent="-457200" algn="l">
              <a:buFont typeface="+mj-lt"/>
              <a:buAutoNum type="arabicPeriod"/>
            </a:pPr>
            <a:r>
              <a:rPr lang="en-US" dirty="0">
                <a:latin typeface="Times New Roman" panose="02020603050405020304" pitchFamily="18" charset="0"/>
                <a:cs typeface="Times New Roman" panose="02020603050405020304" pitchFamily="18" charset="0"/>
              </a:rPr>
              <a:t>Forward Propagation</a:t>
            </a:r>
          </a:p>
          <a:p>
            <a:pPr marL="457200" indent="-457200" algn="l">
              <a:buFont typeface="+mj-lt"/>
              <a:buAutoNum type="arabicPeriod"/>
            </a:pPr>
            <a:r>
              <a:rPr lang="en-US" dirty="0">
                <a:latin typeface="Times New Roman" panose="02020603050405020304" pitchFamily="18" charset="0"/>
                <a:cs typeface="Times New Roman" panose="02020603050405020304" pitchFamily="18" charset="0"/>
              </a:rPr>
              <a:t>Loss and Cost Function</a:t>
            </a:r>
          </a:p>
          <a:p>
            <a:pPr marL="0" indent="0" algn="l">
              <a:buNone/>
            </a:pPr>
            <a:endParaRPr lang="en-US" dirty="0"/>
          </a:p>
          <a:p>
            <a:pPr algn="l"/>
            <a:endParaRPr lang="en-US" dirty="0"/>
          </a:p>
          <a:p>
            <a:pPr algn="l"/>
            <a:endParaRPr lang="en-US" dirty="0"/>
          </a:p>
          <a:p>
            <a:pPr algn="l"/>
            <a:endParaRPr lang="en-US" dirty="0"/>
          </a:p>
        </p:txBody>
      </p:sp>
      <p:sp>
        <p:nvSpPr>
          <p:cNvPr id="8" name="Content Placeholder 7"/>
          <p:cNvSpPr>
            <a:spLocks noGrp="1"/>
          </p:cNvSpPr>
          <p:nvPr>
            <p:ph sz="quarter" idx="4"/>
          </p:nvPr>
        </p:nvSpPr>
        <p:spPr>
          <a:xfrm>
            <a:off x="4572000" y="1350111"/>
            <a:ext cx="4041775" cy="3512214"/>
          </a:xfrm>
        </p:spPr>
        <p:txBody>
          <a:bodyPr>
            <a:normAutofit fontScale="92500"/>
          </a:bodyPr>
          <a:lstStyle/>
          <a:p>
            <a:pPr marL="457200" indent="-457200" algn="l">
              <a:buAutoNum type="arabicPeriod" startAt="9"/>
            </a:pPr>
            <a:r>
              <a:rPr lang="en-US" dirty="0">
                <a:latin typeface="Times New Roman" panose="02020603050405020304" pitchFamily="18" charset="0"/>
                <a:cs typeface="Times New Roman" panose="02020603050405020304" pitchFamily="18" charset="0"/>
              </a:rPr>
              <a:t>Back Propagation</a:t>
            </a:r>
          </a:p>
          <a:p>
            <a:pPr marL="457200" indent="-457200" algn="l">
              <a:buAutoNum type="arabicPeriod" startAt="9"/>
            </a:pPr>
            <a:r>
              <a:rPr lang="en-US" dirty="0">
                <a:latin typeface="Times New Roman" panose="02020603050405020304" pitchFamily="18" charset="0"/>
                <a:cs typeface="Times New Roman" panose="02020603050405020304" pitchFamily="18" charset="0"/>
              </a:rPr>
              <a:t>Chain Rule</a:t>
            </a:r>
          </a:p>
          <a:p>
            <a:pPr marL="457200" indent="-457200" algn="l">
              <a:buAutoNum type="arabicPeriod" startAt="11"/>
            </a:pPr>
            <a:r>
              <a:rPr lang="en-US" dirty="0">
                <a:latin typeface="Times New Roman" panose="02020603050405020304" pitchFamily="18" charset="0"/>
                <a:cs typeface="Times New Roman" panose="02020603050405020304" pitchFamily="18" charset="0"/>
              </a:rPr>
              <a:t>Optimizers</a:t>
            </a:r>
          </a:p>
          <a:p>
            <a:pPr marL="0" indent="0" algn="l">
              <a:buNone/>
            </a:pPr>
            <a:r>
              <a:rPr lang="en-US" dirty="0">
                <a:latin typeface="Times New Roman" panose="02020603050405020304" pitchFamily="18" charset="0"/>
                <a:cs typeface="Times New Roman" panose="02020603050405020304" pitchFamily="18" charset="0"/>
              </a:rPr>
              <a:t>12. Overall Visualization</a:t>
            </a:r>
          </a:p>
          <a:p>
            <a:pPr marL="0" indent="0" algn="l">
              <a:buNone/>
            </a:pPr>
            <a:r>
              <a:rPr lang="en-US" dirty="0">
                <a:latin typeface="Times New Roman" panose="02020603050405020304" pitchFamily="18" charset="0"/>
                <a:cs typeface="Times New Roman" panose="02020603050405020304" pitchFamily="18" charset="0"/>
              </a:rPr>
              <a:t>13. Case Study Using Python</a:t>
            </a:r>
          </a:p>
          <a:p>
            <a:pPr marL="0" indent="0" algn="l">
              <a:buNone/>
            </a:pPr>
            <a:endParaRPr lang="en-US" dirty="0"/>
          </a:p>
        </p:txBody>
      </p:sp>
      <p:sp>
        <p:nvSpPr>
          <p:cNvPr id="2" name="Slide Number Placeholder 1">
            <a:extLst>
              <a:ext uri="{FF2B5EF4-FFF2-40B4-BE49-F238E27FC236}">
                <a16:creationId xmlns:a16="http://schemas.microsoft.com/office/drawing/2014/main" id="{D2A6BE60-3EB8-A566-9295-D9612F59876B}"/>
              </a:ext>
            </a:extLst>
          </p:cNvPr>
          <p:cNvSpPr>
            <a:spLocks noGrp="1"/>
          </p:cNvSpPr>
          <p:nvPr>
            <p:ph type="sldNum" sz="quarter" idx="12"/>
          </p:nvPr>
        </p:nvSpPr>
        <p:spPr/>
        <p:txBody>
          <a:bodyPr/>
          <a:lstStyle/>
          <a:p>
            <a:fld id="{B82CCC60-E8CD-4174-8B1A-7DF615B22EEF}" type="slidenum">
              <a:rPr lang="en-US" smtClean="0"/>
              <a:pPr/>
              <a:t>2</a:t>
            </a:fld>
            <a:endParaRPr lang="en-US"/>
          </a:p>
        </p:txBody>
      </p:sp>
    </p:spTree>
    <p:extLst>
      <p:ext uri="{BB962C8B-B14F-4D97-AF65-F5344CB8AC3E}">
        <p14:creationId xmlns:p14="http://schemas.microsoft.com/office/powerpoint/2010/main" val="92394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5806-E9B1-7F27-DEA8-73E63E9127E6}"/>
              </a:ext>
            </a:extLst>
          </p:cNvPr>
          <p:cNvSpPr>
            <a:spLocks noGrp="1"/>
          </p:cNvSpPr>
          <p:nvPr>
            <p:ph type="title"/>
          </p:nvPr>
        </p:nvSpPr>
        <p:spPr/>
        <p:txBody>
          <a:bodyPr>
            <a:normAutofit fontScale="90000"/>
          </a:bodyPr>
          <a:lstStyle/>
          <a:p>
            <a:r>
              <a:rPr lang="en-GB" dirty="0">
                <a:latin typeface="Times New Roman" panose="02020603050405020304" pitchFamily="18" charset="0"/>
                <a:cs typeface="Times New Roman" panose="02020603050405020304" pitchFamily="18" charset="0"/>
              </a:rPr>
              <a:t>Optimizers..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C061FE-6AE6-E9AE-E1F4-4086BEF84D5C}"/>
              </a:ext>
            </a:extLst>
          </p:cNvPr>
          <p:cNvSpPr>
            <a:spLocks noGrp="1"/>
          </p:cNvSpPr>
          <p:nvPr>
            <p:ph idx="1"/>
          </p:nvPr>
        </p:nvSpPr>
        <p:spPr/>
        <p:txBody>
          <a:bodyPr>
            <a:noAutofit/>
          </a:bodyPr>
          <a:lstStyle/>
          <a:p>
            <a:r>
              <a:rPr lang="en-GB" sz="2000" b="1" dirty="0">
                <a:latin typeface="Times New Roman" panose="02020603050405020304" pitchFamily="18" charset="0"/>
                <a:cs typeface="Times New Roman" panose="02020603050405020304" pitchFamily="18" charset="0"/>
              </a:rPr>
              <a:t>Gradient Descent:</a:t>
            </a:r>
            <a:r>
              <a:rPr lang="en-GB" sz="2000" b="1" i="0" dirty="0">
                <a:solidFill>
                  <a:srgbClr val="374151"/>
                </a:solidFill>
                <a:effectLst/>
                <a:latin typeface="Times New Roman" panose="02020603050405020304" pitchFamily="18" charset="0"/>
                <a:cs typeface="Times New Roman" panose="02020603050405020304" pitchFamily="18" charset="0"/>
              </a:rPr>
              <a:t>  </a:t>
            </a:r>
            <a:r>
              <a:rPr lang="en-GB" sz="2000" b="0" i="0" dirty="0">
                <a:solidFill>
                  <a:srgbClr val="374151"/>
                </a:solidFill>
                <a:effectLst/>
                <a:latin typeface="Times New Roman" panose="02020603050405020304" pitchFamily="18" charset="0"/>
                <a:cs typeface="Times New Roman" panose="02020603050405020304" pitchFamily="18" charset="0"/>
              </a:rPr>
              <a:t>we calculate the gradient using </a:t>
            </a:r>
            <a:r>
              <a:rPr lang="en-GB" sz="2000" b="0" i="0" dirty="0">
                <a:solidFill>
                  <a:srgbClr val="00B0F0"/>
                </a:solidFill>
                <a:effectLst/>
                <a:latin typeface="Times New Roman" panose="02020603050405020304" pitchFamily="18" charset="0"/>
                <a:cs typeface="Times New Roman" panose="02020603050405020304" pitchFamily="18" charset="0"/>
              </a:rPr>
              <a:t>the entire training set </a:t>
            </a:r>
            <a:r>
              <a:rPr lang="en-GB" sz="2000" b="0" i="0" dirty="0">
                <a:solidFill>
                  <a:srgbClr val="374151"/>
                </a:solidFill>
                <a:effectLst/>
                <a:latin typeface="Times New Roman" panose="02020603050405020304" pitchFamily="18" charset="0"/>
                <a:cs typeface="Times New Roman" panose="02020603050405020304" pitchFamily="18" charset="0"/>
              </a:rPr>
              <a:t>and update the weights and biases in the direction of the negative gradient. (For Total n Observation)</a:t>
            </a:r>
          </a:p>
          <a:p>
            <a:r>
              <a:rPr lang="en-GB" sz="2000" b="1" dirty="0">
                <a:solidFill>
                  <a:srgbClr val="374151"/>
                </a:solidFill>
                <a:latin typeface="Times New Roman" panose="02020603050405020304" pitchFamily="18" charset="0"/>
                <a:cs typeface="Times New Roman" panose="02020603050405020304" pitchFamily="18" charset="0"/>
              </a:rPr>
              <a:t>Stochastic Gradient Descent (SGD): </a:t>
            </a:r>
            <a:r>
              <a:rPr lang="en-GB" sz="2000" b="0" i="0" dirty="0">
                <a:solidFill>
                  <a:srgbClr val="374151"/>
                </a:solidFill>
                <a:effectLst/>
                <a:latin typeface="Times New Roman" panose="02020603050405020304" pitchFamily="18" charset="0"/>
                <a:cs typeface="Times New Roman" panose="02020603050405020304" pitchFamily="18" charset="0"/>
              </a:rPr>
              <a:t>Stochastic gradient descent is updates the weights and biases after each </a:t>
            </a:r>
            <a:r>
              <a:rPr lang="en-GB" sz="2000" b="0" i="0" dirty="0">
                <a:solidFill>
                  <a:srgbClr val="00B0F0"/>
                </a:solidFill>
                <a:effectLst/>
                <a:latin typeface="Times New Roman" panose="02020603050405020304" pitchFamily="18" charset="0"/>
                <a:cs typeface="Times New Roman" panose="02020603050405020304" pitchFamily="18" charset="0"/>
              </a:rPr>
              <a:t>individual training example </a:t>
            </a:r>
            <a:r>
              <a:rPr lang="en-GB" sz="2000" b="0" i="0" dirty="0">
                <a:solidFill>
                  <a:srgbClr val="374151"/>
                </a:solidFill>
                <a:effectLst/>
                <a:latin typeface="Times New Roman" panose="02020603050405020304" pitchFamily="18" charset="0"/>
                <a:cs typeface="Times New Roman" panose="02020603050405020304" pitchFamily="18" charset="0"/>
              </a:rPr>
              <a:t>is presented to the neural network.</a:t>
            </a:r>
          </a:p>
          <a:p>
            <a:r>
              <a:rPr lang="en-GB" sz="2000" b="1" dirty="0">
                <a:solidFill>
                  <a:srgbClr val="374151"/>
                </a:solidFill>
                <a:latin typeface="Times New Roman" panose="02020603050405020304" pitchFamily="18" charset="0"/>
                <a:cs typeface="Times New Roman" panose="02020603050405020304" pitchFamily="18" charset="0"/>
              </a:rPr>
              <a:t>Mini Batch SGD:</a:t>
            </a:r>
            <a:r>
              <a:rPr lang="en-GB" sz="2000" b="1" i="0" dirty="0">
                <a:solidFill>
                  <a:srgbClr val="374151"/>
                </a:solidFill>
                <a:effectLst/>
                <a:latin typeface="Times New Roman" panose="02020603050405020304" pitchFamily="18" charset="0"/>
                <a:cs typeface="Times New Roman" panose="02020603050405020304" pitchFamily="18" charset="0"/>
              </a:rPr>
              <a:t>  </a:t>
            </a:r>
            <a:r>
              <a:rPr lang="en-GB" sz="2000" b="0" i="0" dirty="0">
                <a:solidFill>
                  <a:srgbClr val="374151"/>
                </a:solidFill>
                <a:effectLst/>
                <a:latin typeface="Times New Roman" panose="02020603050405020304" pitchFamily="18" charset="0"/>
                <a:cs typeface="Times New Roman" panose="02020603050405020304" pitchFamily="18" charset="0"/>
              </a:rPr>
              <a:t>Mini-batch gradient descent we update the weights and biases after each </a:t>
            </a:r>
            <a:r>
              <a:rPr lang="en-GB" sz="2000" b="0" i="0" dirty="0">
                <a:solidFill>
                  <a:srgbClr val="00B0F0"/>
                </a:solidFill>
                <a:effectLst/>
                <a:latin typeface="Times New Roman" panose="02020603050405020304" pitchFamily="18" charset="0"/>
                <a:cs typeface="Times New Roman" panose="02020603050405020304" pitchFamily="18" charset="0"/>
              </a:rPr>
              <a:t>mini-batch of training examples.</a:t>
            </a:r>
          </a:p>
          <a:p>
            <a:r>
              <a:rPr lang="en-GB" sz="2000" dirty="0">
                <a:solidFill>
                  <a:srgbClr val="374151"/>
                </a:solidFill>
                <a:latin typeface="Times New Roman" panose="02020603050405020304" pitchFamily="18" charset="0"/>
                <a:cs typeface="Times New Roman" panose="02020603050405020304" pitchFamily="18" charset="0"/>
              </a:rPr>
              <a:t>(For k (k&lt;n) Observation)</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FAE49A9-25F1-BA10-9FC5-9700476E9490}"/>
              </a:ext>
            </a:extLst>
          </p:cNvPr>
          <p:cNvSpPr>
            <a:spLocks noGrp="1"/>
          </p:cNvSpPr>
          <p:nvPr>
            <p:ph type="sldNum" sz="quarter" idx="12"/>
          </p:nvPr>
        </p:nvSpPr>
        <p:spPr/>
        <p:txBody>
          <a:bodyPr/>
          <a:lstStyle/>
          <a:p>
            <a:fld id="{B82CCC60-E8CD-4174-8B1A-7DF615B22EEF}" type="slidenum">
              <a:rPr lang="en-US" smtClean="0"/>
              <a:pPr/>
              <a:t>20</a:t>
            </a:fld>
            <a:endParaRPr lang="en-US"/>
          </a:p>
        </p:txBody>
      </p:sp>
    </p:spTree>
    <p:extLst>
      <p:ext uri="{BB962C8B-B14F-4D97-AF65-F5344CB8AC3E}">
        <p14:creationId xmlns:p14="http://schemas.microsoft.com/office/powerpoint/2010/main" val="2241519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5812-FC2F-51AD-7DD5-14B3C483AF89}"/>
              </a:ext>
            </a:extLst>
          </p:cNvPr>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13. Overall Visualization</a:t>
            </a:r>
          </a:p>
        </p:txBody>
      </p:sp>
      <p:pic>
        <p:nvPicPr>
          <p:cNvPr id="5130" name="Picture 10" descr="Backward Propagation | Backward Propagation Working in Neural Network">
            <a:extLst>
              <a:ext uri="{FF2B5EF4-FFF2-40B4-BE49-F238E27FC236}">
                <a16:creationId xmlns:a16="http://schemas.microsoft.com/office/drawing/2014/main" id="{989D5109-E20B-6B55-617E-4DF2C47C1B7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01892" y="1349187"/>
            <a:ext cx="5740216" cy="35131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71B599C-3094-BB16-812E-7A0DA68B7A46}"/>
              </a:ext>
            </a:extLst>
          </p:cNvPr>
          <p:cNvSpPr>
            <a:spLocks noGrp="1"/>
          </p:cNvSpPr>
          <p:nvPr>
            <p:ph type="sldNum" sz="quarter" idx="12"/>
          </p:nvPr>
        </p:nvSpPr>
        <p:spPr/>
        <p:txBody>
          <a:bodyPr/>
          <a:lstStyle/>
          <a:p>
            <a:fld id="{B82CCC60-E8CD-4174-8B1A-7DF615B22EEF}" type="slidenum">
              <a:rPr lang="en-US" smtClean="0"/>
              <a:pPr/>
              <a:t>21</a:t>
            </a:fld>
            <a:endParaRPr lang="en-US"/>
          </a:p>
        </p:txBody>
      </p:sp>
      <p:sp>
        <p:nvSpPr>
          <p:cNvPr id="4" name="Rectangle: Rounded Corners 3">
            <a:extLst>
              <a:ext uri="{FF2B5EF4-FFF2-40B4-BE49-F238E27FC236}">
                <a16:creationId xmlns:a16="http://schemas.microsoft.com/office/drawing/2014/main" id="{146EBBB4-9282-335B-5330-279B77EE587C}"/>
              </a:ext>
            </a:extLst>
          </p:cNvPr>
          <p:cNvSpPr/>
          <p:nvPr/>
        </p:nvSpPr>
        <p:spPr>
          <a:xfrm>
            <a:off x="2586835" y="1372163"/>
            <a:ext cx="4275740" cy="3054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dirty="0"/>
              <a:t>All procedures for single Neuron</a:t>
            </a:r>
            <a:endParaRPr lang="en-IN" dirty="0"/>
          </a:p>
        </p:txBody>
      </p:sp>
    </p:spTree>
    <p:extLst>
      <p:ext uri="{BB962C8B-B14F-4D97-AF65-F5344CB8AC3E}">
        <p14:creationId xmlns:p14="http://schemas.microsoft.com/office/powerpoint/2010/main" val="2989524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7682-411A-70A0-9CFB-CA073BC77018}"/>
              </a:ext>
            </a:extLst>
          </p:cNvPr>
          <p:cNvSpPr>
            <a:spLocks noGrp="1"/>
          </p:cNvSpPr>
          <p:nvPr>
            <p:ph type="title"/>
          </p:nvPr>
        </p:nvSpPr>
        <p:spPr>
          <a:xfrm>
            <a:off x="448965" y="433880"/>
            <a:ext cx="8246070" cy="610821"/>
          </a:xfrm>
        </p:spPr>
        <p:txBody>
          <a:bodyPr>
            <a:normAutofit fontScale="90000"/>
          </a:bodyPr>
          <a:lstStyle/>
          <a:p>
            <a:r>
              <a:rPr lang="en-GB" dirty="0">
                <a:latin typeface="Times New Roman" panose="02020603050405020304" pitchFamily="18" charset="0"/>
                <a:cs typeface="Times New Roman" panose="02020603050405020304" pitchFamily="18" charset="0"/>
              </a:rPr>
              <a:t> Overall Visualization…</a:t>
            </a:r>
            <a:endParaRPr lang="en-IN" dirty="0">
              <a:latin typeface="Times New Roman" panose="02020603050405020304" pitchFamily="18" charset="0"/>
              <a:cs typeface="Times New Roman" panose="02020603050405020304" pitchFamily="18" charset="0"/>
            </a:endParaRPr>
          </a:p>
        </p:txBody>
      </p:sp>
      <p:pic>
        <p:nvPicPr>
          <p:cNvPr id="2052" name="Picture 4" descr="Neural Network 3D Simulation spiking networks perceptron neural network control machine learning deep learning convolutional networks computer vision artificial neural networks ANN GIF">
            <a:extLst>
              <a:ext uri="{FF2B5EF4-FFF2-40B4-BE49-F238E27FC236}">
                <a16:creationId xmlns:a16="http://schemas.microsoft.com/office/drawing/2014/main" id="{13E62D89-6542-0161-03F9-5FCEC42C57B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3555" y="1350110"/>
            <a:ext cx="8856890" cy="366492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398F42E-82B6-B55E-B4E4-8D2ADDFF8B6E}"/>
              </a:ext>
            </a:extLst>
          </p:cNvPr>
          <p:cNvSpPr>
            <a:spLocks noGrp="1"/>
          </p:cNvSpPr>
          <p:nvPr>
            <p:ph type="sldNum" sz="quarter" idx="12"/>
          </p:nvPr>
        </p:nvSpPr>
        <p:spPr/>
        <p:txBody>
          <a:bodyPr/>
          <a:lstStyle/>
          <a:p>
            <a:fld id="{B82CCC60-E8CD-4174-8B1A-7DF615B22EEF}" type="slidenum">
              <a:rPr lang="en-US" smtClean="0"/>
              <a:pPr/>
              <a:t>22</a:t>
            </a:fld>
            <a:endParaRPr lang="en-US"/>
          </a:p>
        </p:txBody>
      </p:sp>
    </p:spTree>
    <p:extLst>
      <p:ext uri="{BB962C8B-B14F-4D97-AF65-F5344CB8AC3E}">
        <p14:creationId xmlns:p14="http://schemas.microsoft.com/office/powerpoint/2010/main" val="4063526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Reference</a:t>
            </a:r>
          </a:p>
        </p:txBody>
      </p:sp>
      <p:sp>
        <p:nvSpPr>
          <p:cNvPr id="5" name="Content Placeholder 4"/>
          <p:cNvSpPr>
            <a:spLocks noGrp="1"/>
          </p:cNvSpPr>
          <p:nvPr>
            <p:ph idx="1"/>
          </p:nvPr>
        </p:nvSpPr>
        <p:spPr>
          <a:xfrm>
            <a:off x="601670" y="1131363"/>
            <a:ext cx="6260906" cy="3511061"/>
          </a:xfrm>
        </p:spPr>
        <p:txBody>
          <a:bodyPr>
            <a:normAutofit/>
          </a:bodyPr>
          <a:lstStyle/>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Introduction To Statistical Learning</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hlinkClick r:id="rId2"/>
              </a:rPr>
              <a:t>https://youtu.be/CqOfi41LfDw</a:t>
            </a:r>
            <a:r>
              <a:rPr lang="en-US" sz="2200" dirty="0">
                <a:latin typeface="Times New Roman" panose="02020603050405020304" pitchFamily="18" charset="0"/>
                <a:cs typeface="Times New Roman" panose="02020603050405020304" pitchFamily="18" charset="0"/>
              </a:rPr>
              <a:t> (Stat Quest)</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hlinkClick r:id="rId3"/>
              </a:rPr>
              <a:t>https://youtu.be/aircAruvnKk</a:t>
            </a:r>
            <a:r>
              <a:rPr lang="en-US" sz="2200" dirty="0">
                <a:latin typeface="Times New Roman" panose="02020603050405020304" pitchFamily="18" charset="0"/>
                <a:cs typeface="Times New Roman" panose="02020603050405020304" pitchFamily="18" charset="0"/>
              </a:rPr>
              <a:t>  (3Blue 1Brown)</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hlinkClick r:id="rId4"/>
              </a:rPr>
              <a:t>https://youtu.be/YFNKnUhm_-s</a:t>
            </a:r>
            <a:r>
              <a:rPr lang="en-US" sz="2200" dirty="0">
                <a:latin typeface="Times New Roman" panose="02020603050405020304" pitchFamily="18" charset="0"/>
                <a:cs typeface="Times New Roman" panose="02020603050405020304" pitchFamily="18" charset="0"/>
              </a:rPr>
              <a:t>  (Krish Naik)</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hlinkClick r:id="rId5"/>
              </a:rPr>
              <a:t>https://youtu.be/Mubj_fqiAv8</a:t>
            </a:r>
            <a:r>
              <a:rPr lang="en-US" sz="2200" dirty="0">
                <a:latin typeface="Times New Roman" panose="02020603050405020304" pitchFamily="18" charset="0"/>
                <a:cs typeface="Times New Roman" panose="02020603050405020304" pitchFamily="18" charset="0"/>
              </a:rPr>
              <a:t>     (Code Basic)</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hlinkClick r:id="rId6"/>
              </a:rPr>
              <a:t>https://www.analyticsvidhya.com/</a:t>
            </a:r>
            <a:r>
              <a:rPr lang="en-US" sz="2200" dirty="0">
                <a:latin typeface="Times New Roman" panose="02020603050405020304" pitchFamily="18" charset="0"/>
                <a:cs typeface="Times New Roman" panose="02020603050405020304" pitchFamily="18" charset="0"/>
              </a:rPr>
              <a:t> (Analytics Vidya)</a:t>
            </a:r>
          </a:p>
        </p:txBody>
      </p:sp>
      <p:sp>
        <p:nvSpPr>
          <p:cNvPr id="2" name="Slide Number Placeholder 1">
            <a:extLst>
              <a:ext uri="{FF2B5EF4-FFF2-40B4-BE49-F238E27FC236}">
                <a16:creationId xmlns:a16="http://schemas.microsoft.com/office/drawing/2014/main" id="{C6301915-2C38-9368-D6FA-C86158B61C97}"/>
              </a:ext>
            </a:extLst>
          </p:cNvPr>
          <p:cNvSpPr>
            <a:spLocks noGrp="1"/>
          </p:cNvSpPr>
          <p:nvPr>
            <p:ph type="sldNum" sz="quarter" idx="12"/>
          </p:nvPr>
        </p:nvSpPr>
        <p:spPr/>
        <p:txBody>
          <a:bodyPr/>
          <a:lstStyle/>
          <a:p>
            <a:fld id="{B82CCC60-E8CD-4174-8B1A-7DF615B22EEF}" type="slidenum">
              <a:rPr lang="en-US" smtClean="0"/>
              <a:pPr/>
              <a:t>23</a:t>
            </a:fld>
            <a:endParaRPr lang="en-US"/>
          </a:p>
        </p:txBody>
      </p:sp>
    </p:spTree>
    <p:extLst>
      <p:ext uri="{BB962C8B-B14F-4D97-AF65-F5344CB8AC3E}">
        <p14:creationId xmlns:p14="http://schemas.microsoft.com/office/powerpoint/2010/main" val="1101633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FE7626B-6F46-A34D-AEC3-9B7C168B5C00}"/>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32784" y="1349375"/>
            <a:ext cx="4878433" cy="3513138"/>
          </a:xfrm>
        </p:spPr>
      </p:pic>
      <p:sp>
        <p:nvSpPr>
          <p:cNvPr id="4" name="Slide Number Placeholder 3">
            <a:extLst>
              <a:ext uri="{FF2B5EF4-FFF2-40B4-BE49-F238E27FC236}">
                <a16:creationId xmlns:a16="http://schemas.microsoft.com/office/drawing/2014/main" id="{21E9F17D-07AC-FE23-AA6D-40EAE0376F1B}"/>
              </a:ext>
            </a:extLst>
          </p:cNvPr>
          <p:cNvSpPr>
            <a:spLocks noGrp="1"/>
          </p:cNvSpPr>
          <p:nvPr>
            <p:ph type="sldNum" sz="quarter" idx="12"/>
          </p:nvPr>
        </p:nvSpPr>
        <p:spPr/>
        <p:txBody>
          <a:bodyPr/>
          <a:lstStyle/>
          <a:p>
            <a:fld id="{B82CCC60-E8CD-4174-8B1A-7DF615B22EEF}" type="slidenum">
              <a:rPr lang="en-US" smtClean="0"/>
              <a:pPr/>
              <a:t>24</a:t>
            </a:fld>
            <a:endParaRPr lang="en-US"/>
          </a:p>
        </p:txBody>
      </p:sp>
      <p:sp>
        <p:nvSpPr>
          <p:cNvPr id="7" name="TextBox 6">
            <a:extLst>
              <a:ext uri="{FF2B5EF4-FFF2-40B4-BE49-F238E27FC236}">
                <a16:creationId xmlns:a16="http://schemas.microsoft.com/office/drawing/2014/main" id="{F2332045-677A-7863-CF55-84F9CC0CBE82}"/>
              </a:ext>
            </a:extLst>
          </p:cNvPr>
          <p:cNvSpPr txBox="1"/>
          <p:nvPr/>
        </p:nvSpPr>
        <p:spPr>
          <a:xfrm>
            <a:off x="2132784" y="4862513"/>
            <a:ext cx="4878433" cy="230832"/>
          </a:xfrm>
          <a:prstGeom prst="rect">
            <a:avLst/>
          </a:prstGeom>
          <a:noFill/>
        </p:spPr>
        <p:txBody>
          <a:bodyPr wrap="square" rtlCol="0">
            <a:spAutoFit/>
          </a:bodyPr>
          <a:lstStyle/>
          <a:p>
            <a:r>
              <a:rPr lang="en-IN" sz="900">
                <a:hlinkClick r:id="rId3" tooltip="https://freepngimg.com/png/85354-text-question-blog-questions-logo-any"/>
              </a:rPr>
              <a:t>This Photo</a:t>
            </a:r>
            <a:r>
              <a:rPr lang="en-IN" sz="900"/>
              <a:t> by Unknown Author is licensed under </a:t>
            </a:r>
            <a:r>
              <a:rPr lang="en-IN" sz="900">
                <a:hlinkClick r:id="rId4" tooltip="https://creativecommons.org/licenses/by-nc/3.0/"/>
              </a:rPr>
              <a:t>CC BY-NC</a:t>
            </a:r>
            <a:endParaRPr lang="en-IN" sz="900"/>
          </a:p>
        </p:txBody>
      </p:sp>
    </p:spTree>
    <p:extLst>
      <p:ext uri="{BB962C8B-B14F-4D97-AF65-F5344CB8AC3E}">
        <p14:creationId xmlns:p14="http://schemas.microsoft.com/office/powerpoint/2010/main" val="5299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E9F17D-07AC-FE23-AA6D-40EAE0376F1B}"/>
              </a:ext>
            </a:extLst>
          </p:cNvPr>
          <p:cNvSpPr>
            <a:spLocks noGrp="1"/>
          </p:cNvSpPr>
          <p:nvPr>
            <p:ph type="sldNum" sz="quarter" idx="12"/>
          </p:nvPr>
        </p:nvSpPr>
        <p:spPr/>
        <p:txBody>
          <a:bodyPr/>
          <a:lstStyle/>
          <a:p>
            <a:fld id="{B82CCC60-E8CD-4174-8B1A-7DF615B22EEF}" type="slidenum">
              <a:rPr lang="en-US" smtClean="0"/>
              <a:pPr/>
              <a:t>25</a:t>
            </a:fld>
            <a:endParaRPr lang="en-US"/>
          </a:p>
        </p:txBody>
      </p:sp>
      <p:pic>
        <p:nvPicPr>
          <p:cNvPr id="2050" name="Picture 2" descr="Thank You PowerPoint Template and Google Slides Presentation">
            <a:extLst>
              <a:ext uri="{FF2B5EF4-FFF2-40B4-BE49-F238E27FC236}">
                <a16:creationId xmlns:a16="http://schemas.microsoft.com/office/drawing/2014/main" id="{A8436734-8A95-1A29-A562-F539CF6FAC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7540" y="1808225"/>
            <a:ext cx="5453751" cy="305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84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1D2B-DFAA-B3A4-8735-EF8EF59296BF}"/>
              </a:ext>
            </a:extLst>
          </p:cNvPr>
          <p:cNvSpPr>
            <a:spLocks noGrp="1"/>
          </p:cNvSpPr>
          <p:nvPr>
            <p:ph type="title"/>
          </p:nvPr>
        </p:nvSpPr>
        <p:spPr/>
        <p:txBody>
          <a:bodyPr>
            <a:normAutofit fontScale="90000"/>
          </a:bodyPr>
          <a:lstStyle/>
          <a:p>
            <a:r>
              <a:rPr lang="en-GB" dirty="0">
                <a:latin typeface="Times New Roman" panose="02020603050405020304" pitchFamily="18" charset="0"/>
                <a:cs typeface="Times New Roman" panose="02020603050405020304" pitchFamily="18" charset="0"/>
              </a:rPr>
              <a:t>1. 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7F7F6D2-3843-43AA-348E-35527D99B877}"/>
              </a:ext>
            </a:extLst>
          </p:cNvPr>
          <p:cNvSpPr>
            <a:spLocks noGrp="1"/>
          </p:cNvSpPr>
          <p:nvPr>
            <p:ph idx="1"/>
          </p:nvPr>
        </p:nvSpPr>
        <p:spPr/>
        <p:txBody>
          <a:bodyPr>
            <a:normAutofit fontScale="85000" lnSpcReduction="20000"/>
          </a:bodyPr>
          <a:lstStyle/>
          <a:p>
            <a:r>
              <a:rPr lang="en-GB" sz="2400" b="0" i="0" dirty="0">
                <a:solidFill>
                  <a:srgbClr val="374151"/>
                </a:solidFill>
                <a:effectLst/>
                <a:latin typeface="Times New Roman" panose="02020603050405020304" pitchFamily="18" charset="0"/>
                <a:cs typeface="Times New Roman" panose="02020603050405020304" pitchFamily="18" charset="0"/>
              </a:rPr>
              <a:t>Neural networks have become increasingly important in recent years due to their ability to learn and adapt to complex patterns in data.</a:t>
            </a:r>
          </a:p>
          <a:p>
            <a:r>
              <a:rPr lang="en-GB" sz="2400" b="0" i="0" dirty="0">
                <a:solidFill>
                  <a:srgbClr val="374151"/>
                </a:solidFill>
                <a:effectLst/>
                <a:latin typeface="Times New Roman" panose="02020603050405020304" pitchFamily="18" charset="0"/>
                <a:cs typeface="Times New Roman" panose="02020603050405020304" pitchFamily="18" charset="0"/>
              </a:rPr>
              <a:t>Neural networks can process and </a:t>
            </a:r>
            <a:r>
              <a:rPr lang="en-GB" sz="2400" b="0" i="0" dirty="0" err="1">
                <a:solidFill>
                  <a:srgbClr val="374151"/>
                </a:solidFill>
                <a:effectLst/>
                <a:latin typeface="Times New Roman" panose="02020603050405020304" pitchFamily="18" charset="0"/>
                <a:cs typeface="Times New Roman" panose="02020603050405020304" pitchFamily="18" charset="0"/>
              </a:rPr>
              <a:t>analyze</a:t>
            </a:r>
            <a:r>
              <a:rPr lang="en-GB" sz="2400" b="0" i="0" dirty="0">
                <a:solidFill>
                  <a:srgbClr val="374151"/>
                </a:solidFill>
                <a:effectLst/>
                <a:latin typeface="Times New Roman" panose="02020603050405020304" pitchFamily="18" charset="0"/>
                <a:cs typeface="Times New Roman" panose="02020603050405020304" pitchFamily="18" charset="0"/>
              </a:rPr>
              <a:t> large datasets quickly and efficiently, making them well-suited for tasks such as image and speech recognition, natural language processing, and predictive analytics. Also identifying fraud or predicting consumer. </a:t>
            </a:r>
          </a:p>
          <a:p>
            <a:r>
              <a:rPr lang="en-GB" sz="2400" b="0" i="0" dirty="0">
                <a:solidFill>
                  <a:srgbClr val="374151"/>
                </a:solidFill>
                <a:effectLst/>
                <a:latin typeface="Times New Roman" panose="02020603050405020304" pitchFamily="18" charset="0"/>
                <a:cs typeface="Times New Roman" panose="02020603050405020304" pitchFamily="18" charset="0"/>
              </a:rPr>
              <a:t>Neural networks can be applied to a wide range of tasks and can be customized for specific applications, making them a versatile tool in machine learning. </a:t>
            </a:r>
          </a:p>
          <a:p>
            <a:r>
              <a:rPr lang="en-GB" sz="2400" b="0" i="0" dirty="0">
                <a:solidFill>
                  <a:srgbClr val="374151"/>
                </a:solidFill>
                <a:effectLst/>
                <a:latin typeface="Times New Roman" panose="02020603050405020304" pitchFamily="18" charset="0"/>
                <a:cs typeface="Times New Roman" panose="02020603050405020304" pitchFamily="18" charset="0"/>
              </a:rPr>
              <a:t>Neural networks are driving innovation in fields such as robotics, autonomous vehicles, and healthcare, opening up new possibilities for research and development.</a:t>
            </a:r>
          </a:p>
        </p:txBody>
      </p:sp>
      <p:sp>
        <p:nvSpPr>
          <p:cNvPr id="4" name="Slide Number Placeholder 3">
            <a:extLst>
              <a:ext uri="{FF2B5EF4-FFF2-40B4-BE49-F238E27FC236}">
                <a16:creationId xmlns:a16="http://schemas.microsoft.com/office/drawing/2014/main" id="{9996C0C3-2F05-6D56-B458-2BCE739909F4}"/>
              </a:ext>
            </a:extLst>
          </p:cNvPr>
          <p:cNvSpPr>
            <a:spLocks noGrp="1"/>
          </p:cNvSpPr>
          <p:nvPr>
            <p:ph type="sldNum" sz="quarter" idx="12"/>
          </p:nvPr>
        </p:nvSpPr>
        <p:spPr/>
        <p:txBody>
          <a:bodyPr/>
          <a:lstStyle/>
          <a:p>
            <a:fld id="{B82CCC60-E8CD-4174-8B1A-7DF615B22EEF}" type="slidenum">
              <a:rPr lang="en-US" smtClean="0"/>
              <a:pPr/>
              <a:t>3</a:t>
            </a:fld>
            <a:endParaRPr lang="en-US"/>
          </a:p>
        </p:txBody>
      </p:sp>
    </p:spTree>
    <p:extLst>
      <p:ext uri="{BB962C8B-B14F-4D97-AF65-F5344CB8AC3E}">
        <p14:creationId xmlns:p14="http://schemas.microsoft.com/office/powerpoint/2010/main" val="2100385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8CA9-24C5-4F8D-3BC0-200A10C26F96}"/>
              </a:ext>
            </a:extLst>
          </p:cNvPr>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2. What is Neural Network?</a:t>
            </a:r>
          </a:p>
        </p:txBody>
      </p:sp>
      <p:sp>
        <p:nvSpPr>
          <p:cNvPr id="3" name="Content Placeholder 2">
            <a:extLst>
              <a:ext uri="{FF2B5EF4-FFF2-40B4-BE49-F238E27FC236}">
                <a16:creationId xmlns:a16="http://schemas.microsoft.com/office/drawing/2014/main" id="{A9312145-C88D-06BA-3FCB-5F8CD323A379}"/>
              </a:ext>
            </a:extLst>
          </p:cNvPr>
          <p:cNvSpPr>
            <a:spLocks noGrp="1"/>
          </p:cNvSpPr>
          <p:nvPr>
            <p:ph idx="1"/>
          </p:nvPr>
        </p:nvSpPr>
        <p:spPr/>
        <p:txBody>
          <a:bodyPr>
            <a:normAutofit/>
          </a:bodyPr>
          <a:lstStyle/>
          <a:p>
            <a:pPr marL="0" indent="0">
              <a:buNone/>
            </a:pPr>
            <a:r>
              <a:rPr lang="en-GB" sz="2400" b="0" i="0" dirty="0">
                <a:solidFill>
                  <a:srgbClr val="333333"/>
                </a:solidFill>
                <a:effectLst/>
                <a:latin typeface="Times New Roman" panose="02020603050405020304" pitchFamily="18" charset="0"/>
                <a:cs typeface="Times New Roman" panose="02020603050405020304" pitchFamily="18" charset="0"/>
              </a:rPr>
              <a:t>Definition:</a:t>
            </a:r>
          </a:p>
          <a:p>
            <a:pPr marL="0" indent="0">
              <a:buNone/>
            </a:pPr>
            <a:r>
              <a:rPr lang="en-GB" sz="2200" b="0" i="0" dirty="0">
                <a:solidFill>
                  <a:srgbClr val="333333"/>
                </a:solidFill>
                <a:effectLst/>
                <a:latin typeface="Times New Roman" panose="02020603050405020304" pitchFamily="18" charset="0"/>
                <a:cs typeface="Times New Roman" panose="02020603050405020304" pitchFamily="18" charset="0"/>
              </a:rPr>
              <a:t>“A neural network is a method in artificial intelligence that teaches computers to process data in a way that is inspired by the human brain. It is a type of machine learning process, called deep learning, that uses interconnected nodes or neurons in a layered structure that resembles the human brain. It creates an adaptive system that computers use to learn from their mistakes and improve continuously.” </a:t>
            </a:r>
            <a:endParaRPr lang="en-IN"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15AD183-2073-9E0F-5192-7204B52A01EF}"/>
              </a:ext>
            </a:extLst>
          </p:cNvPr>
          <p:cNvSpPr>
            <a:spLocks noGrp="1"/>
          </p:cNvSpPr>
          <p:nvPr>
            <p:ph type="sldNum" sz="quarter" idx="12"/>
          </p:nvPr>
        </p:nvSpPr>
        <p:spPr/>
        <p:txBody>
          <a:bodyPr/>
          <a:lstStyle/>
          <a:p>
            <a:fld id="{B82CCC60-E8CD-4174-8B1A-7DF615B22EEF}" type="slidenum">
              <a:rPr lang="en-US" smtClean="0"/>
              <a:pPr/>
              <a:t>4</a:t>
            </a:fld>
            <a:endParaRPr lang="en-US"/>
          </a:p>
        </p:txBody>
      </p:sp>
    </p:spTree>
    <p:extLst>
      <p:ext uri="{BB962C8B-B14F-4D97-AF65-F5344CB8AC3E}">
        <p14:creationId xmlns:p14="http://schemas.microsoft.com/office/powerpoint/2010/main" val="729477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D2BF-6B41-DF61-2498-BDD4D5413060}"/>
              </a:ext>
            </a:extLst>
          </p:cNvPr>
          <p:cNvSpPr>
            <a:spLocks noGrp="1"/>
          </p:cNvSpPr>
          <p:nvPr>
            <p:ph type="title"/>
          </p:nvPr>
        </p:nvSpPr>
        <p:spPr/>
        <p:txBody>
          <a:bodyPr>
            <a:normAutofit fontScale="90000"/>
          </a:bodyPr>
          <a:lstStyle/>
          <a:p>
            <a:r>
              <a:rPr lang="en-GB" dirty="0">
                <a:latin typeface="Times New Roman" panose="02020603050405020304" pitchFamily="18" charset="0"/>
                <a:cs typeface="Times New Roman" panose="02020603050405020304" pitchFamily="18" charset="0"/>
              </a:rPr>
              <a:t>3. Brief History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51C6E99-C4FD-11C8-CBCD-898434CAB8BA}"/>
              </a:ext>
            </a:extLst>
          </p:cNvPr>
          <p:cNvSpPr>
            <a:spLocks noGrp="1"/>
          </p:cNvSpPr>
          <p:nvPr>
            <p:ph idx="1"/>
          </p:nvPr>
        </p:nvSpPr>
        <p:spPr/>
        <p:txBody>
          <a:bodyPr>
            <a:normAutofit lnSpcReduction="10000"/>
          </a:bodyPr>
          <a:lstStyle/>
          <a:p>
            <a:r>
              <a:rPr lang="en-GB" sz="2200" b="0" i="0" dirty="0">
                <a:solidFill>
                  <a:srgbClr val="374151"/>
                </a:solidFill>
                <a:effectLst/>
                <a:latin typeface="Times New Roman" panose="02020603050405020304" pitchFamily="18" charset="0"/>
                <a:cs typeface="Times New Roman" panose="02020603050405020304" pitchFamily="18" charset="0"/>
              </a:rPr>
              <a:t>The concept of neural networks dates back to the 1940s, when Warren McCulloch and Walter Pitts introduced the idea of a computational model inspired by the structure and function of the human brain. They proposed a simple model of a neuron that could be used to simulate logical function</a:t>
            </a:r>
            <a:r>
              <a:rPr lang="en-GB" sz="2400" b="0" i="0" dirty="0">
                <a:solidFill>
                  <a:srgbClr val="374151"/>
                </a:solidFill>
                <a:effectLst/>
                <a:latin typeface="Times New Roman" panose="02020603050405020304" pitchFamily="18" charset="0"/>
                <a:cs typeface="Times New Roman" panose="02020603050405020304" pitchFamily="18" charset="0"/>
              </a:rPr>
              <a:t>.	</a:t>
            </a:r>
          </a:p>
          <a:p>
            <a:r>
              <a:rPr lang="en-GB" sz="2200" b="0" i="0" dirty="0">
                <a:solidFill>
                  <a:srgbClr val="374151"/>
                </a:solidFill>
                <a:effectLst/>
                <a:latin typeface="Times New Roman" panose="02020603050405020304" pitchFamily="18" charset="0"/>
                <a:cs typeface="Times New Roman" panose="02020603050405020304" pitchFamily="18" charset="0"/>
              </a:rPr>
              <a:t>In the 1950s and 1960s, researchers continued to develop models of neural networks, but progress was slow due to limited computational power and a lack of training algorithms. However, in the 1970s and 1980s, the development of backpropagation and other training algorithms helped to overcome these limitations and led to significant advances in neural network research.</a:t>
            </a:r>
            <a:endParaRPr lang="en-IN"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F459E53-11B0-F368-A96A-A94E6B2BC7CE}"/>
              </a:ext>
            </a:extLst>
          </p:cNvPr>
          <p:cNvSpPr>
            <a:spLocks noGrp="1"/>
          </p:cNvSpPr>
          <p:nvPr>
            <p:ph type="sldNum" sz="quarter" idx="12"/>
          </p:nvPr>
        </p:nvSpPr>
        <p:spPr/>
        <p:txBody>
          <a:bodyPr/>
          <a:lstStyle/>
          <a:p>
            <a:fld id="{B82CCC60-E8CD-4174-8B1A-7DF615B22EEF}" type="slidenum">
              <a:rPr lang="en-US" smtClean="0"/>
              <a:pPr/>
              <a:t>5</a:t>
            </a:fld>
            <a:endParaRPr lang="en-US"/>
          </a:p>
        </p:txBody>
      </p:sp>
    </p:spTree>
    <p:extLst>
      <p:ext uri="{BB962C8B-B14F-4D97-AF65-F5344CB8AC3E}">
        <p14:creationId xmlns:p14="http://schemas.microsoft.com/office/powerpoint/2010/main" val="2253034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835DD-6163-5901-0C5A-0AB4BBDF32CE}"/>
              </a:ext>
            </a:extLst>
          </p:cNvPr>
          <p:cNvSpPr>
            <a:spLocks noGrp="1"/>
          </p:cNvSpPr>
          <p:nvPr>
            <p:ph type="title"/>
          </p:nvPr>
        </p:nvSpPr>
        <p:spPr/>
        <p:txBody>
          <a:bodyPr>
            <a:normAutofit fontScale="90000"/>
          </a:bodyPr>
          <a:lstStyle/>
          <a:p>
            <a:r>
              <a:rPr lang="en-GB" dirty="0">
                <a:latin typeface="Times New Roman" panose="02020603050405020304" pitchFamily="18" charset="0"/>
                <a:cs typeface="Times New Roman" panose="02020603050405020304" pitchFamily="18" charset="0"/>
              </a:rPr>
              <a:t>Brief History…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42BC19-FE83-9AA4-B634-21F8738791B2}"/>
              </a:ext>
            </a:extLst>
          </p:cNvPr>
          <p:cNvSpPr>
            <a:spLocks noGrp="1"/>
          </p:cNvSpPr>
          <p:nvPr>
            <p:ph idx="1"/>
          </p:nvPr>
        </p:nvSpPr>
        <p:spPr/>
        <p:txBody>
          <a:bodyPr>
            <a:normAutofit/>
          </a:bodyPr>
          <a:lstStyle/>
          <a:p>
            <a:r>
              <a:rPr lang="en-GB" sz="2200" b="0" i="0" dirty="0">
                <a:solidFill>
                  <a:srgbClr val="374151"/>
                </a:solidFill>
                <a:effectLst/>
                <a:latin typeface="Times New Roman" panose="02020603050405020304" pitchFamily="18" charset="0"/>
                <a:cs typeface="Times New Roman" panose="02020603050405020304" pitchFamily="18" charset="0"/>
              </a:rPr>
              <a:t>In the 1990s, interest in neural networks declined due to the emergence of other machine learning algorithms, such as support vector machines and decision trees. However, neural networks experienced a resurgence in the 2000s with the development of deep learning, which involves using neural networks with many layers to learn complex representations of data.</a:t>
            </a:r>
          </a:p>
          <a:p>
            <a:r>
              <a:rPr lang="en-GB" altLang="en-US" sz="2200" dirty="0">
                <a:latin typeface="Times New Roman" panose="02020603050405020304" pitchFamily="18" charset="0"/>
                <a:cs typeface="Times New Roman" panose="02020603050405020304" pitchFamily="18" charset="0"/>
              </a:rPr>
              <a:t>Since then, research on artificial neural networks has remained active, leading to many new network types, as well as hybrid algorithms and hardware for neural information processing.</a:t>
            </a:r>
            <a:endParaRPr lang="en-GB" sz="2200" i="0" dirty="0">
              <a:solidFill>
                <a:srgbClr val="374151"/>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87BA2B-EF9F-B566-32C2-D1035130C599}"/>
              </a:ext>
            </a:extLst>
          </p:cNvPr>
          <p:cNvSpPr>
            <a:spLocks noGrp="1"/>
          </p:cNvSpPr>
          <p:nvPr>
            <p:ph type="sldNum" sz="quarter" idx="12"/>
          </p:nvPr>
        </p:nvSpPr>
        <p:spPr/>
        <p:txBody>
          <a:bodyPr/>
          <a:lstStyle/>
          <a:p>
            <a:fld id="{B82CCC60-E8CD-4174-8B1A-7DF615B22EEF}" type="slidenum">
              <a:rPr lang="en-US" smtClean="0"/>
              <a:pPr/>
              <a:t>6</a:t>
            </a:fld>
            <a:endParaRPr lang="en-US"/>
          </a:p>
        </p:txBody>
      </p:sp>
    </p:spTree>
    <p:extLst>
      <p:ext uri="{BB962C8B-B14F-4D97-AF65-F5344CB8AC3E}">
        <p14:creationId xmlns:p14="http://schemas.microsoft.com/office/powerpoint/2010/main" val="1048263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9699-F2F2-DB4F-7F3C-639C7E658578}"/>
              </a:ext>
            </a:extLst>
          </p:cNvPr>
          <p:cNvSpPr>
            <a:spLocks noGrp="1"/>
          </p:cNvSpPr>
          <p:nvPr>
            <p:ph type="title"/>
          </p:nvPr>
        </p:nvSpPr>
        <p:spPr/>
        <p:txBody>
          <a:bodyPr>
            <a:normAutofit/>
          </a:bodyPr>
          <a:lstStyle/>
          <a:p>
            <a:pPr algn="l"/>
            <a:r>
              <a:rPr lang="en-GB" sz="3200" dirty="0">
                <a:solidFill>
                  <a:srgbClr val="F2CD44"/>
                </a:solidFill>
                <a:latin typeface="Times New Roman" panose="02020603050405020304" pitchFamily="18" charset="0"/>
                <a:cs typeface="Times New Roman" panose="02020603050405020304" pitchFamily="18" charset="0"/>
              </a:rPr>
              <a:t>4. Structure of  Neuron</a:t>
            </a:r>
            <a:endParaRPr lang="en-IN" sz="3200" dirty="0">
              <a:solidFill>
                <a:srgbClr val="F2CD44"/>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912667B-BCAF-5A5D-993C-18E5EDB1FEE1}"/>
              </a:ext>
            </a:extLst>
          </p:cNvPr>
          <p:cNvSpPr>
            <a:spLocks noGrp="1"/>
          </p:cNvSpPr>
          <p:nvPr>
            <p:ph sz="half" idx="2"/>
          </p:nvPr>
        </p:nvSpPr>
        <p:spPr>
          <a:xfrm>
            <a:off x="4648200" y="1350109"/>
            <a:ext cx="4038600" cy="3244514"/>
          </a:xfrm>
        </p:spPr>
        <p:txBody>
          <a:bodyPr>
            <a:normAutofit fontScale="85000" lnSpcReduction="10000"/>
          </a:bodyPr>
          <a:lstStyle/>
          <a:p>
            <a:r>
              <a:rPr lang="en-GB" dirty="0">
                <a:latin typeface="Times New Roman" panose="02020603050405020304" pitchFamily="18" charset="0"/>
                <a:cs typeface="Times New Roman" panose="02020603050405020304" pitchFamily="18" charset="0"/>
              </a:rPr>
              <a:t>Neuron :  </a:t>
            </a:r>
            <a:r>
              <a:rPr lang="en-GB" sz="2800" b="0" i="0" dirty="0">
                <a:solidFill>
                  <a:srgbClr val="374151"/>
                </a:solidFill>
                <a:effectLst/>
                <a:latin typeface="Times New Roman" panose="02020603050405020304" pitchFamily="18" charset="0"/>
                <a:cs typeface="Times New Roman" panose="02020603050405020304" pitchFamily="18" charset="0"/>
              </a:rPr>
              <a:t>A neuron is a </a:t>
            </a:r>
            <a:r>
              <a:rPr lang="en-GB" sz="2600" b="0" i="0" dirty="0">
                <a:solidFill>
                  <a:srgbClr val="374151"/>
                </a:solidFill>
                <a:effectLst/>
                <a:latin typeface="Times New Roman" panose="02020603050405020304" pitchFamily="18" charset="0"/>
                <a:cs typeface="Times New Roman" panose="02020603050405020304" pitchFamily="18" charset="0"/>
              </a:rPr>
              <a:t>fundamental building block of a neural network. It is an information processing unit that receives input signals from other neurons or external sources, and produces an output signal based on its internal state and the strength of the input signals.</a:t>
            </a:r>
            <a:endParaRPr lang="en-IN" sz="2600" dirty="0">
              <a:latin typeface="Times New Roman" panose="02020603050405020304" pitchFamily="18" charset="0"/>
              <a:cs typeface="Times New Roman" panose="02020603050405020304" pitchFamily="18" charset="0"/>
            </a:endParaRPr>
          </a:p>
        </p:txBody>
      </p:sp>
      <p:pic>
        <p:nvPicPr>
          <p:cNvPr id="5" name="Picture 2" descr="Perceptron">
            <a:extLst>
              <a:ext uri="{FF2B5EF4-FFF2-40B4-BE49-F238E27FC236}">
                <a16:creationId xmlns:a16="http://schemas.microsoft.com/office/drawing/2014/main" id="{0828E8DD-CEAD-4CEF-DB41-732B4DBE730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43555" y="1446330"/>
            <a:ext cx="4038600" cy="30520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FF7695E-A7F2-22A0-63F4-1E510D6677E7}"/>
              </a:ext>
            </a:extLst>
          </p:cNvPr>
          <p:cNvSpPr/>
          <p:nvPr/>
        </p:nvSpPr>
        <p:spPr>
          <a:xfrm>
            <a:off x="2281424" y="4098800"/>
            <a:ext cx="949455" cy="30541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dirty="0"/>
              <a:t>Neuron</a:t>
            </a:r>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5BFBC1-8A49-07F3-ADF6-22DC9E6C449D}"/>
                  </a:ext>
                </a:extLst>
              </p:cNvPr>
              <p:cNvSpPr txBox="1"/>
              <p:nvPr/>
            </p:nvSpPr>
            <p:spPr>
              <a:xfrm>
                <a:off x="2455732" y="1502815"/>
                <a:ext cx="3224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𝑤</m:t>
                          </m:r>
                        </m:e>
                        <m:sub>
                          <m:r>
                            <a:rPr lang="en-IN" i="0">
                              <a:latin typeface="Cambria Math" panose="02040503050406030204" pitchFamily="18" charset="0"/>
                            </a:rPr>
                            <m:t>0</m:t>
                          </m:r>
                        </m:sub>
                      </m:sSub>
                    </m:oMath>
                  </m:oMathPara>
                </a14:m>
                <a:endParaRPr lang="en-IN" dirty="0"/>
              </a:p>
            </p:txBody>
          </p:sp>
        </mc:Choice>
        <mc:Fallback xmlns="">
          <p:sp>
            <p:nvSpPr>
              <p:cNvPr id="8" name="TextBox 7">
                <a:extLst>
                  <a:ext uri="{FF2B5EF4-FFF2-40B4-BE49-F238E27FC236}">
                    <a16:creationId xmlns:a16="http://schemas.microsoft.com/office/drawing/2014/main" id="{B85BFBC1-8A49-07F3-ADF6-22DC9E6C449D}"/>
                  </a:ext>
                </a:extLst>
              </p:cNvPr>
              <p:cNvSpPr txBox="1">
                <a:spLocks noRot="1" noChangeAspect="1" noMove="1" noResize="1" noEditPoints="1" noAdjustHandles="1" noChangeArrowheads="1" noChangeShapeType="1" noTextEdit="1"/>
              </p:cNvSpPr>
              <p:nvPr/>
            </p:nvSpPr>
            <p:spPr>
              <a:xfrm>
                <a:off x="2455732" y="1502815"/>
                <a:ext cx="322461" cy="276999"/>
              </a:xfrm>
              <a:prstGeom prst="rect">
                <a:avLst/>
              </a:prstGeom>
              <a:blipFill>
                <a:blip r:embed="rId4"/>
                <a:stretch>
                  <a:fillRect l="-9434" r="-7547" b="-15556"/>
                </a:stretch>
              </a:blipFill>
            </p:spPr>
            <p:txBody>
              <a:bodyPr/>
              <a:lstStyle/>
              <a:p>
                <a:r>
                  <a:rPr lang="en-IN">
                    <a:noFill/>
                  </a:rPr>
                  <a:t> </a:t>
                </a:r>
              </a:p>
            </p:txBody>
          </p:sp>
        </mc:Fallback>
      </mc:AlternateContent>
      <p:sp>
        <p:nvSpPr>
          <p:cNvPr id="11" name="Arrow: Right 10">
            <a:extLst>
              <a:ext uri="{FF2B5EF4-FFF2-40B4-BE49-F238E27FC236}">
                <a16:creationId xmlns:a16="http://schemas.microsoft.com/office/drawing/2014/main" id="{70FF2044-5D9A-5404-38B1-18088B61FC1A}"/>
              </a:ext>
            </a:extLst>
          </p:cNvPr>
          <p:cNvSpPr/>
          <p:nvPr/>
        </p:nvSpPr>
        <p:spPr>
          <a:xfrm>
            <a:off x="2281424" y="1641314"/>
            <a:ext cx="174308" cy="1385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38359D33-678A-C0D2-1EFB-8DF3A1DACDDB}"/>
              </a:ext>
            </a:extLst>
          </p:cNvPr>
          <p:cNvSpPr/>
          <p:nvPr/>
        </p:nvSpPr>
        <p:spPr>
          <a:xfrm>
            <a:off x="2463786" y="1549910"/>
            <a:ext cx="1094859" cy="276999"/>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en-IN" dirty="0"/>
              <a:t>(Bias)</a:t>
            </a:r>
          </a:p>
        </p:txBody>
      </p:sp>
      <p:sp>
        <p:nvSpPr>
          <p:cNvPr id="3" name="Slide Number Placeholder 2">
            <a:extLst>
              <a:ext uri="{FF2B5EF4-FFF2-40B4-BE49-F238E27FC236}">
                <a16:creationId xmlns:a16="http://schemas.microsoft.com/office/drawing/2014/main" id="{B00F6798-57B3-118B-7DAC-6438ECAE5E0D}"/>
              </a:ext>
            </a:extLst>
          </p:cNvPr>
          <p:cNvSpPr>
            <a:spLocks noGrp="1"/>
          </p:cNvSpPr>
          <p:nvPr>
            <p:ph type="sldNum" sz="quarter" idx="12"/>
          </p:nvPr>
        </p:nvSpPr>
        <p:spPr/>
        <p:txBody>
          <a:bodyPr/>
          <a:lstStyle/>
          <a:p>
            <a:fld id="{B82CCC60-E8CD-4174-8B1A-7DF615B22EEF}" type="slidenum">
              <a:rPr lang="en-US" smtClean="0"/>
              <a:pPr/>
              <a:t>7</a:t>
            </a:fld>
            <a:endParaRPr lang="en-US"/>
          </a:p>
        </p:txBody>
      </p:sp>
    </p:spTree>
    <p:extLst>
      <p:ext uri="{BB962C8B-B14F-4D97-AF65-F5344CB8AC3E}">
        <p14:creationId xmlns:p14="http://schemas.microsoft.com/office/powerpoint/2010/main" val="2604653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7B07-30C4-8AEF-08D4-2790AF096528}"/>
              </a:ext>
            </a:extLst>
          </p:cNvPr>
          <p:cNvSpPr>
            <a:spLocks noGrp="1"/>
          </p:cNvSpPr>
          <p:nvPr>
            <p:ph type="title"/>
          </p:nvPr>
        </p:nvSpPr>
        <p:spPr/>
        <p:txBody>
          <a:bodyPr>
            <a:normAutofit/>
          </a:bodyPr>
          <a:lstStyle/>
          <a:p>
            <a:pPr algn="l"/>
            <a:r>
              <a:rPr lang="en-GB" sz="3200" dirty="0">
                <a:solidFill>
                  <a:srgbClr val="F2CD44"/>
                </a:solidFill>
                <a:latin typeface="Times New Roman" panose="02020603050405020304" pitchFamily="18" charset="0"/>
                <a:cs typeface="Times New Roman" panose="02020603050405020304" pitchFamily="18" charset="0"/>
              </a:rPr>
              <a:t>5. Activation Functions</a:t>
            </a:r>
            <a:endParaRPr lang="en-IN" sz="3200" dirty="0">
              <a:solidFill>
                <a:srgbClr val="F2CD44"/>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236A0D-5C73-7105-247D-9B3291DD29CC}"/>
                  </a:ext>
                </a:extLst>
              </p:cNvPr>
              <p:cNvSpPr>
                <a:spLocks noGrp="1"/>
              </p:cNvSpPr>
              <p:nvPr>
                <p:ph sz="half" idx="1"/>
              </p:nvPr>
            </p:nvSpPr>
            <p:spPr>
              <a:xfrm>
                <a:off x="457200" y="1200151"/>
                <a:ext cx="4038600" cy="3394472"/>
              </a:xfrm>
            </p:spPr>
            <p:txBody>
              <a:bodyPr>
                <a:normAutofit/>
              </a:bodyPr>
              <a:lstStyle/>
              <a:p>
                <a:r>
                  <a:rPr lang="en-GB" sz="2200" b="1" dirty="0">
                    <a:latin typeface="Times New Roman" panose="02020603050405020304" pitchFamily="18" charset="0"/>
                    <a:cs typeface="Times New Roman" panose="02020603050405020304" pitchFamily="18" charset="0"/>
                  </a:rPr>
                  <a:t>Sigmoid Function</a:t>
                </a:r>
              </a:p>
              <a:p>
                <a:r>
                  <a:rPr lang="en-GB" sz="2200" b="0" i="0" dirty="0">
                    <a:solidFill>
                      <a:srgbClr val="374151"/>
                    </a:solidFill>
                    <a:effectLst/>
                    <a:latin typeface="Times New Roman" panose="02020603050405020304" pitchFamily="18" charset="0"/>
                    <a:cs typeface="Times New Roman" panose="02020603050405020304" pitchFamily="18" charset="0"/>
                  </a:rPr>
                  <a:t>The sigmoid function is a common activation function that produces an output between </a:t>
                </a:r>
                <a:r>
                  <a:rPr lang="en-GB" sz="2200" b="1" i="0" dirty="0">
                    <a:solidFill>
                      <a:srgbClr val="374151"/>
                    </a:solidFill>
                    <a:effectLst/>
                    <a:latin typeface="Times New Roman" panose="02020603050405020304" pitchFamily="18" charset="0"/>
                    <a:cs typeface="Times New Roman" panose="02020603050405020304" pitchFamily="18" charset="0"/>
                  </a:rPr>
                  <a:t>0</a:t>
                </a:r>
                <a:r>
                  <a:rPr lang="en-GB" sz="2200" b="0" i="0" dirty="0">
                    <a:solidFill>
                      <a:srgbClr val="374151"/>
                    </a:solidFill>
                    <a:effectLst/>
                    <a:latin typeface="Times New Roman" panose="02020603050405020304" pitchFamily="18" charset="0"/>
                    <a:cs typeface="Times New Roman" panose="02020603050405020304" pitchFamily="18" charset="0"/>
                  </a:rPr>
                  <a:t> and </a:t>
                </a:r>
                <a:r>
                  <a:rPr lang="en-GB" sz="2200" b="1" i="0" dirty="0">
                    <a:solidFill>
                      <a:srgbClr val="374151"/>
                    </a:solidFill>
                    <a:effectLst/>
                    <a:latin typeface="Times New Roman" panose="02020603050405020304" pitchFamily="18" charset="0"/>
                    <a:cs typeface="Times New Roman" panose="02020603050405020304" pitchFamily="18" charset="0"/>
                  </a:rPr>
                  <a:t>1</a:t>
                </a:r>
                <a:r>
                  <a:rPr lang="en-GB" sz="2200" b="0" i="0" dirty="0">
                    <a:solidFill>
                      <a:srgbClr val="374151"/>
                    </a:solidFill>
                    <a:effectLst/>
                    <a:latin typeface="Times New Roman" panose="02020603050405020304" pitchFamily="18" charset="0"/>
                    <a:cs typeface="Times New Roman" panose="02020603050405020304" pitchFamily="18" charset="0"/>
                  </a:rPr>
                  <a:t>, and is defined as,</a:t>
                </a:r>
              </a:p>
              <a:p>
                <a14:m>
                  <m:oMath xmlns:m="http://schemas.openxmlformats.org/officeDocument/2006/math">
                    <m:r>
                      <a:rPr lang="en-GB" sz="2200" i="1" dirty="0" smtClean="0">
                        <a:latin typeface="Cambria Math" panose="02040503050406030204" pitchFamily="18" charset="0"/>
                      </a:rPr>
                      <m:t>𝑓</m:t>
                    </m:r>
                    <m:d>
                      <m:dPr>
                        <m:ctrlPr>
                          <a:rPr lang="en-GB" sz="2200" i="1" dirty="0">
                            <a:solidFill>
                              <a:srgbClr val="836967"/>
                            </a:solidFill>
                            <a:latin typeface="Cambria Math" panose="02040503050406030204" pitchFamily="18" charset="0"/>
                          </a:rPr>
                        </m:ctrlPr>
                      </m:dPr>
                      <m:e>
                        <m:r>
                          <a:rPr lang="en-GB" sz="2200" b="0" i="1" dirty="0" smtClean="0">
                            <a:solidFill>
                              <a:srgbClr val="836967"/>
                            </a:solidFill>
                            <a:latin typeface="Cambria Math" panose="02040503050406030204" pitchFamily="18" charset="0"/>
                          </a:rPr>
                          <m:t>𝑧</m:t>
                        </m:r>
                      </m:e>
                    </m:d>
                    <m:r>
                      <a:rPr lang="en-GB" sz="2200" i="0" dirty="0">
                        <a:latin typeface="Cambria Math" panose="02040503050406030204" pitchFamily="18" charset="0"/>
                      </a:rPr>
                      <m:t>=</m:t>
                    </m:r>
                    <m:f>
                      <m:fPr>
                        <m:ctrlPr>
                          <a:rPr lang="en-GB" sz="2200" i="1" dirty="0">
                            <a:solidFill>
                              <a:srgbClr val="836967"/>
                            </a:solidFill>
                            <a:latin typeface="Cambria Math" panose="02040503050406030204" pitchFamily="18" charset="0"/>
                          </a:rPr>
                        </m:ctrlPr>
                      </m:fPr>
                      <m:num>
                        <m:r>
                          <a:rPr lang="en-GB" sz="2200" i="0" dirty="0">
                            <a:latin typeface="Cambria Math" panose="02040503050406030204" pitchFamily="18" charset="0"/>
                          </a:rPr>
                          <m:t>1</m:t>
                        </m:r>
                      </m:num>
                      <m:den>
                        <m:r>
                          <a:rPr lang="en-GB" sz="2200" i="0" dirty="0">
                            <a:latin typeface="Cambria Math" panose="02040503050406030204" pitchFamily="18" charset="0"/>
                          </a:rPr>
                          <m:t>1+</m:t>
                        </m:r>
                        <m:sSup>
                          <m:sSupPr>
                            <m:ctrlPr>
                              <a:rPr lang="en-GB" sz="2200" i="1" dirty="0">
                                <a:solidFill>
                                  <a:srgbClr val="836967"/>
                                </a:solidFill>
                                <a:latin typeface="Cambria Math" panose="02040503050406030204" pitchFamily="18" charset="0"/>
                              </a:rPr>
                            </m:ctrlPr>
                          </m:sSupPr>
                          <m:e>
                            <m:r>
                              <a:rPr lang="en-GB" sz="2200" i="0" dirty="0">
                                <a:latin typeface="Cambria Math" panose="02040503050406030204" pitchFamily="18" charset="0"/>
                              </a:rPr>
                              <m:t>ⅇ</m:t>
                            </m:r>
                          </m:e>
                          <m:sup>
                            <m:r>
                              <a:rPr lang="en-GB" sz="2200" i="0" dirty="0">
                                <a:latin typeface="Cambria Math" panose="02040503050406030204" pitchFamily="18" charset="0"/>
                              </a:rPr>
                              <m:t>−</m:t>
                            </m:r>
                            <m:r>
                              <a:rPr lang="en-GB" sz="2200" b="0" i="1" dirty="0" smtClean="0">
                                <a:latin typeface="Cambria Math" panose="02040503050406030204" pitchFamily="18" charset="0"/>
                              </a:rPr>
                              <m:t>𝑧</m:t>
                            </m:r>
                          </m:sup>
                        </m:sSup>
                      </m:den>
                    </m:f>
                  </m:oMath>
                </a14:m>
                <a:endParaRPr lang="en-GB" sz="2200" i="1" dirty="0">
                  <a:latin typeface="Times New Roman" panose="02020603050405020304" pitchFamily="18" charset="0"/>
                  <a:cs typeface="Times New Roman" panose="02020603050405020304" pitchFamily="18" charset="0"/>
                </a:endParaRPr>
              </a:p>
              <a:p>
                <a:endParaRPr lang="en-IN" sz="2200" dirty="0"/>
              </a:p>
            </p:txBody>
          </p:sp>
        </mc:Choice>
        <mc:Fallback xmlns="">
          <p:sp>
            <p:nvSpPr>
              <p:cNvPr id="3" name="Content Placeholder 2">
                <a:extLst>
                  <a:ext uri="{FF2B5EF4-FFF2-40B4-BE49-F238E27FC236}">
                    <a16:creationId xmlns:a16="http://schemas.microsoft.com/office/drawing/2014/main" id="{30236A0D-5C73-7105-247D-9B3291DD29CC}"/>
                  </a:ext>
                </a:extLst>
              </p:cNvPr>
              <p:cNvSpPr>
                <a:spLocks noGrp="1" noRot="1" noChangeAspect="1" noMove="1" noResize="1" noEditPoints="1" noAdjustHandles="1" noChangeArrowheads="1" noChangeShapeType="1" noTextEdit="1"/>
              </p:cNvSpPr>
              <p:nvPr>
                <p:ph sz="half" idx="1"/>
              </p:nvPr>
            </p:nvSpPr>
            <p:spPr>
              <a:xfrm>
                <a:off x="457200" y="1200151"/>
                <a:ext cx="4038600" cy="3394472"/>
              </a:xfrm>
              <a:blipFill>
                <a:blip r:embed="rId3"/>
                <a:stretch>
                  <a:fillRect l="-1659" t="-1257"/>
                </a:stretch>
              </a:blipFill>
            </p:spPr>
            <p:txBody>
              <a:bodyPr/>
              <a:lstStyle/>
              <a:p>
                <a:r>
                  <a:rPr lang="en-IN">
                    <a:noFill/>
                  </a:rPr>
                  <a:t> </a:t>
                </a:r>
              </a:p>
            </p:txBody>
          </p:sp>
        </mc:Fallback>
      </mc:AlternateContent>
      <p:pic>
        <p:nvPicPr>
          <p:cNvPr id="6" name="Content Placeholder 5">
            <a:extLst>
              <a:ext uri="{FF2B5EF4-FFF2-40B4-BE49-F238E27FC236}">
                <a16:creationId xmlns:a16="http://schemas.microsoft.com/office/drawing/2014/main" id="{B9454C30-B584-B3DE-F5BB-0751939398B6}"/>
              </a:ext>
            </a:extLst>
          </p:cNvPr>
          <p:cNvPicPr>
            <a:picLocks noGrp="1" noChangeAspect="1"/>
          </p:cNvPicPr>
          <p:nvPr>
            <p:ph sz="half" idx="2"/>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48200" y="1552375"/>
            <a:ext cx="4038600" cy="2689624"/>
          </a:xfrm>
        </p:spPr>
      </p:pic>
      <p:sp>
        <p:nvSpPr>
          <p:cNvPr id="7" name="TextBox 6">
            <a:extLst>
              <a:ext uri="{FF2B5EF4-FFF2-40B4-BE49-F238E27FC236}">
                <a16:creationId xmlns:a16="http://schemas.microsoft.com/office/drawing/2014/main" id="{CB182E13-F1CB-11EB-6443-9694D09611AD}"/>
              </a:ext>
            </a:extLst>
          </p:cNvPr>
          <p:cNvSpPr txBox="1"/>
          <p:nvPr/>
        </p:nvSpPr>
        <p:spPr>
          <a:xfrm>
            <a:off x="4648200" y="4241999"/>
            <a:ext cx="4038600" cy="230832"/>
          </a:xfrm>
          <a:prstGeom prst="rect">
            <a:avLst/>
          </a:prstGeom>
          <a:noFill/>
        </p:spPr>
        <p:txBody>
          <a:bodyPr wrap="square" rtlCol="0">
            <a:spAutoFit/>
          </a:bodyPr>
          <a:lstStyle/>
          <a:p>
            <a:r>
              <a:rPr lang="en-IN" sz="900">
                <a:hlinkClick r:id="rId5" tooltip="https://datascience.stackexchange.com/questions/18667/relu-vs-sigmoid-in-mnist-example"/>
              </a:rPr>
              <a:t>This Photo</a:t>
            </a:r>
            <a:r>
              <a:rPr lang="en-IN" sz="900"/>
              <a:t> by Unknown Author is licensed under </a:t>
            </a:r>
            <a:r>
              <a:rPr lang="en-IN" sz="900">
                <a:hlinkClick r:id="rId6" tooltip="https://creativecommons.org/licenses/by-sa/3.0/"/>
              </a:rPr>
              <a:t>CC BY-SA</a:t>
            </a:r>
            <a:endParaRPr lang="en-IN" sz="900"/>
          </a:p>
        </p:txBody>
      </p:sp>
      <p:sp>
        <p:nvSpPr>
          <p:cNvPr id="4" name="Slide Number Placeholder 3">
            <a:extLst>
              <a:ext uri="{FF2B5EF4-FFF2-40B4-BE49-F238E27FC236}">
                <a16:creationId xmlns:a16="http://schemas.microsoft.com/office/drawing/2014/main" id="{9DFD3475-D032-F86C-36F0-BD1FF46890BA}"/>
              </a:ext>
            </a:extLst>
          </p:cNvPr>
          <p:cNvSpPr>
            <a:spLocks noGrp="1"/>
          </p:cNvSpPr>
          <p:nvPr>
            <p:ph type="sldNum" sz="quarter" idx="12"/>
          </p:nvPr>
        </p:nvSpPr>
        <p:spPr/>
        <p:txBody>
          <a:bodyPr/>
          <a:lstStyle/>
          <a:p>
            <a:fld id="{B82CCC60-E8CD-4174-8B1A-7DF615B22EEF}" type="slidenum">
              <a:rPr lang="en-US" smtClean="0"/>
              <a:pPr/>
              <a:t>8</a:t>
            </a:fld>
            <a:endParaRPr lang="en-US"/>
          </a:p>
        </p:txBody>
      </p:sp>
    </p:spTree>
    <p:extLst>
      <p:ext uri="{BB962C8B-B14F-4D97-AF65-F5344CB8AC3E}">
        <p14:creationId xmlns:p14="http://schemas.microsoft.com/office/powerpoint/2010/main" val="2862382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7B07-30C4-8AEF-08D4-2790AF096528}"/>
              </a:ext>
            </a:extLst>
          </p:cNvPr>
          <p:cNvSpPr>
            <a:spLocks noGrp="1"/>
          </p:cNvSpPr>
          <p:nvPr>
            <p:ph type="title"/>
          </p:nvPr>
        </p:nvSpPr>
        <p:spPr/>
        <p:txBody>
          <a:bodyPr>
            <a:normAutofit/>
          </a:bodyPr>
          <a:lstStyle/>
          <a:p>
            <a:pPr algn="l"/>
            <a:r>
              <a:rPr lang="en-GB" sz="3200" dirty="0">
                <a:solidFill>
                  <a:srgbClr val="F2CD44"/>
                </a:solidFill>
                <a:latin typeface="Times New Roman" panose="02020603050405020304" pitchFamily="18" charset="0"/>
                <a:cs typeface="Times New Roman" panose="02020603050405020304" pitchFamily="18" charset="0"/>
              </a:rPr>
              <a:t>Activation Functions…</a:t>
            </a:r>
            <a:endParaRPr lang="en-IN" sz="3200" dirty="0">
              <a:solidFill>
                <a:srgbClr val="F2CD44"/>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0236A0D-5C73-7105-247D-9B3291DD29CC}"/>
              </a:ext>
            </a:extLst>
          </p:cNvPr>
          <p:cNvSpPr>
            <a:spLocks noGrp="1"/>
          </p:cNvSpPr>
          <p:nvPr>
            <p:ph sz="half" idx="1"/>
          </p:nvPr>
        </p:nvSpPr>
        <p:spPr>
          <a:xfrm>
            <a:off x="457200" y="1200151"/>
            <a:ext cx="4038600" cy="3943350"/>
          </a:xfrm>
        </p:spPr>
        <p:txBody>
          <a:bodyPr>
            <a:normAutofit/>
          </a:bodyPr>
          <a:lstStyle/>
          <a:p>
            <a:r>
              <a:rPr lang="en-GB" sz="2200" b="1" dirty="0" err="1">
                <a:latin typeface="Times New Roman" panose="02020603050405020304" pitchFamily="18" charset="0"/>
                <a:cs typeface="Times New Roman" panose="02020603050405020304" pitchFamily="18" charset="0"/>
              </a:rPr>
              <a:t>ReLU</a:t>
            </a:r>
            <a:r>
              <a:rPr lang="en-GB" sz="2200" b="1" dirty="0">
                <a:latin typeface="Times New Roman" panose="02020603050405020304" pitchFamily="18" charset="0"/>
                <a:cs typeface="Times New Roman" panose="02020603050405020304" pitchFamily="18" charset="0"/>
              </a:rPr>
              <a:t> Function</a:t>
            </a:r>
          </a:p>
          <a:p>
            <a:r>
              <a:rPr lang="en-GB" sz="2200" b="0" i="0" dirty="0">
                <a:solidFill>
                  <a:srgbClr val="374151"/>
                </a:solidFill>
                <a:effectLst/>
                <a:latin typeface="Times New Roman" panose="02020603050405020304" pitchFamily="18" charset="0"/>
                <a:cs typeface="Times New Roman" panose="02020603050405020304" pitchFamily="18" charset="0"/>
              </a:rPr>
              <a:t>The Rectified Linear Unit (</a:t>
            </a:r>
            <a:r>
              <a:rPr lang="en-GB" sz="2200" b="0" i="0" dirty="0" err="1">
                <a:solidFill>
                  <a:srgbClr val="374151"/>
                </a:solidFill>
                <a:effectLst/>
                <a:latin typeface="Times New Roman" panose="02020603050405020304" pitchFamily="18" charset="0"/>
                <a:cs typeface="Times New Roman" panose="02020603050405020304" pitchFamily="18" charset="0"/>
              </a:rPr>
              <a:t>ReLU</a:t>
            </a:r>
            <a:r>
              <a:rPr lang="en-GB" sz="2200" b="0" i="0" dirty="0">
                <a:solidFill>
                  <a:srgbClr val="374151"/>
                </a:solidFill>
                <a:effectLst/>
                <a:latin typeface="Times New Roman" panose="02020603050405020304" pitchFamily="18" charset="0"/>
                <a:cs typeface="Times New Roman" panose="02020603050405020304" pitchFamily="18" charset="0"/>
              </a:rPr>
              <a:t>) function is a popular activation function that produces an output of 0 for any negative input, and is defined as,</a:t>
            </a:r>
          </a:p>
          <a:p>
            <a:r>
              <a:rPr lang="en-GB" sz="2200" b="0" i="0" dirty="0">
                <a:solidFill>
                  <a:srgbClr val="374151"/>
                </a:solidFill>
                <a:effectLst/>
                <a:latin typeface="Times New Roman" panose="02020603050405020304" pitchFamily="18" charset="0"/>
                <a:cs typeface="Times New Roman" panose="02020603050405020304" pitchFamily="18" charset="0"/>
              </a:rPr>
              <a:t>f(z) = max(0, z).</a:t>
            </a:r>
          </a:p>
          <a:p>
            <a:r>
              <a:rPr lang="en-GB" sz="2200" dirty="0">
                <a:solidFill>
                  <a:srgbClr val="374151"/>
                </a:solidFill>
                <a:latin typeface="Times New Roman" panose="02020603050405020304" pitchFamily="18" charset="0"/>
                <a:cs typeface="Times New Roman" panose="02020603050405020304" pitchFamily="18" charset="0"/>
              </a:rPr>
              <a:t>Example: </a:t>
            </a:r>
            <a:r>
              <a:rPr lang="en-GB" sz="2200" b="0" i="0" dirty="0">
                <a:solidFill>
                  <a:srgbClr val="374151"/>
                </a:solidFill>
                <a:effectLst/>
                <a:latin typeface="Times New Roman" panose="02020603050405020304" pitchFamily="18" charset="0"/>
                <a:cs typeface="Times New Roman" panose="02020603050405020304" pitchFamily="18" charset="0"/>
              </a:rPr>
              <a:t>f(-2) = max(0, -2)=0.</a:t>
            </a:r>
          </a:p>
          <a:p>
            <a:r>
              <a:rPr lang="en-GB" sz="2200" dirty="0">
                <a:solidFill>
                  <a:srgbClr val="374151"/>
                </a:solidFill>
                <a:latin typeface="Times New Roman" panose="02020603050405020304" pitchFamily="18" charset="0"/>
                <a:cs typeface="Times New Roman" panose="02020603050405020304" pitchFamily="18" charset="0"/>
              </a:rPr>
              <a:t>f(2)=max(0,2)=2</a:t>
            </a:r>
            <a:endParaRPr lang="en-GB" sz="2200" b="0" i="0" dirty="0">
              <a:solidFill>
                <a:srgbClr val="374151"/>
              </a:solidFill>
              <a:effectLst/>
              <a:latin typeface="Times New Roman" panose="02020603050405020304" pitchFamily="18" charset="0"/>
              <a:cs typeface="Times New Roman" panose="02020603050405020304" pitchFamily="18" charset="0"/>
            </a:endParaRPr>
          </a:p>
          <a:p>
            <a:endParaRPr lang="en-GB" sz="2200" b="0" i="0" dirty="0">
              <a:solidFill>
                <a:srgbClr val="374151"/>
              </a:solidFill>
              <a:effectLst/>
              <a:latin typeface="Times New Roman" panose="02020603050405020304" pitchFamily="18" charset="0"/>
              <a:cs typeface="Times New Roman" panose="02020603050405020304" pitchFamily="18" charset="0"/>
            </a:endParaRPr>
          </a:p>
          <a:p>
            <a:endParaRPr lang="en-GB" sz="2200" dirty="0">
              <a:solidFill>
                <a:srgbClr val="374151"/>
              </a:solidFill>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A42AAEEB-824B-9835-5B40-2A3C95F2281E}"/>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00600" y="1706562"/>
            <a:ext cx="3733800" cy="2381250"/>
          </a:xfrm>
        </p:spPr>
      </p:pic>
      <p:sp>
        <p:nvSpPr>
          <p:cNvPr id="7" name="TextBox 6">
            <a:extLst>
              <a:ext uri="{FF2B5EF4-FFF2-40B4-BE49-F238E27FC236}">
                <a16:creationId xmlns:a16="http://schemas.microsoft.com/office/drawing/2014/main" id="{C03D86F5-FC55-A6B8-AB08-ECA4D47B2B9C}"/>
              </a:ext>
            </a:extLst>
          </p:cNvPr>
          <p:cNvSpPr txBox="1"/>
          <p:nvPr/>
        </p:nvSpPr>
        <p:spPr>
          <a:xfrm>
            <a:off x="4800600" y="4087812"/>
            <a:ext cx="3733800" cy="230832"/>
          </a:xfrm>
          <a:prstGeom prst="rect">
            <a:avLst/>
          </a:prstGeom>
          <a:noFill/>
        </p:spPr>
        <p:txBody>
          <a:bodyPr wrap="square" rtlCol="0">
            <a:spAutoFit/>
          </a:bodyPr>
          <a:lstStyle/>
          <a:p>
            <a:r>
              <a:rPr lang="en-IN" sz="900">
                <a:hlinkClick r:id="rId4" tooltip="https://bryanbrattlof.com/you-me-machines-learning/"/>
              </a:rPr>
              <a:t>This Photo</a:t>
            </a:r>
            <a:r>
              <a:rPr lang="en-IN" sz="900"/>
              <a:t> by Unknown Author is licensed under </a:t>
            </a:r>
            <a:r>
              <a:rPr lang="en-IN" sz="900">
                <a:hlinkClick r:id="rId5" tooltip="https://creativecommons.org/licenses/by-nc/3.0/"/>
              </a:rPr>
              <a:t>CC BY-NC</a:t>
            </a:r>
            <a:endParaRPr lang="en-IN" sz="900"/>
          </a:p>
        </p:txBody>
      </p:sp>
      <p:sp>
        <p:nvSpPr>
          <p:cNvPr id="8" name="Rectangle 7">
            <a:extLst>
              <a:ext uri="{FF2B5EF4-FFF2-40B4-BE49-F238E27FC236}">
                <a16:creationId xmlns:a16="http://schemas.microsoft.com/office/drawing/2014/main" id="{17DAA656-D63C-4A7F-593B-B02072F11AB2}"/>
              </a:ext>
            </a:extLst>
          </p:cNvPr>
          <p:cNvSpPr/>
          <p:nvPr/>
        </p:nvSpPr>
        <p:spPr>
          <a:xfrm>
            <a:off x="4800600" y="2877160"/>
            <a:ext cx="1603860" cy="45811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en-GB" sz="1800" b="0" i="0" dirty="0">
                <a:solidFill>
                  <a:srgbClr val="374151"/>
                </a:solidFill>
                <a:effectLst/>
                <a:latin typeface="Söhne"/>
              </a:rPr>
              <a:t>f(z) = max(0, z).</a:t>
            </a:r>
            <a:endParaRPr lang="en-IN" sz="1800" dirty="0"/>
          </a:p>
        </p:txBody>
      </p:sp>
      <p:sp>
        <p:nvSpPr>
          <p:cNvPr id="4" name="Slide Number Placeholder 3">
            <a:extLst>
              <a:ext uri="{FF2B5EF4-FFF2-40B4-BE49-F238E27FC236}">
                <a16:creationId xmlns:a16="http://schemas.microsoft.com/office/drawing/2014/main" id="{596A09A2-3AB3-14C5-1E21-7C18A5FE9E50}"/>
              </a:ext>
            </a:extLst>
          </p:cNvPr>
          <p:cNvSpPr>
            <a:spLocks noGrp="1"/>
          </p:cNvSpPr>
          <p:nvPr>
            <p:ph type="sldNum" sz="quarter" idx="12"/>
          </p:nvPr>
        </p:nvSpPr>
        <p:spPr/>
        <p:txBody>
          <a:bodyPr/>
          <a:lstStyle/>
          <a:p>
            <a:fld id="{B82CCC60-E8CD-4174-8B1A-7DF615B22EEF}" type="slidenum">
              <a:rPr lang="en-US" smtClean="0"/>
              <a:pPr/>
              <a:t>9</a:t>
            </a:fld>
            <a:endParaRPr lang="en-US"/>
          </a:p>
        </p:txBody>
      </p:sp>
    </p:spTree>
    <p:extLst>
      <p:ext uri="{BB962C8B-B14F-4D97-AF65-F5344CB8AC3E}">
        <p14:creationId xmlns:p14="http://schemas.microsoft.com/office/powerpoint/2010/main" val="2915640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2071</Words>
  <Application>Microsoft Office PowerPoint</Application>
  <PresentationFormat>On-screen Show (16:9)</PresentationFormat>
  <Paragraphs>210</Paragraphs>
  <Slides>25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Cambria Math</vt:lpstr>
      <vt:lpstr>Raleway</vt:lpstr>
      <vt:lpstr>Söhne</vt:lpstr>
      <vt:lpstr>Times New Roman</vt:lpstr>
      <vt:lpstr>Office Theme</vt:lpstr>
      <vt:lpstr>Introduction To Neural Network</vt:lpstr>
      <vt:lpstr>Content</vt:lpstr>
      <vt:lpstr>1. Introduction</vt:lpstr>
      <vt:lpstr>2. What is Neural Network?</vt:lpstr>
      <vt:lpstr>3. Brief History</vt:lpstr>
      <vt:lpstr>Brief History…</vt:lpstr>
      <vt:lpstr>4. Structure of  Neuron</vt:lpstr>
      <vt:lpstr>5. Activation Functions</vt:lpstr>
      <vt:lpstr>Activation Functions…</vt:lpstr>
      <vt:lpstr>6. Structure of Neural Network</vt:lpstr>
      <vt:lpstr>7. Neural Network Model</vt:lpstr>
      <vt:lpstr>8. Forward Propagation </vt:lpstr>
      <vt:lpstr>Forward Propagation…</vt:lpstr>
      <vt:lpstr>Forward Propagation…</vt:lpstr>
      <vt:lpstr>9. Loss  and Cost  Function</vt:lpstr>
      <vt:lpstr>10. Backpropagation</vt:lpstr>
      <vt:lpstr>Backpropagation…</vt:lpstr>
      <vt:lpstr>11. Chain Rule</vt:lpstr>
      <vt:lpstr>12.Optimizers</vt:lpstr>
      <vt:lpstr>Optimizers..</vt:lpstr>
      <vt:lpstr>13. Overall Visualization</vt:lpstr>
      <vt:lpstr> Overall Visualization…</vt:lpstr>
      <vt:lpstr>Reference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2023-05-30T19:07:44Z</dcterms:modified>
</cp:coreProperties>
</file>